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385" r:id="rId2"/>
    <p:sldId id="380" r:id="rId3"/>
    <p:sldId id="381" r:id="rId4"/>
    <p:sldId id="382" r:id="rId5"/>
    <p:sldId id="383" r:id="rId6"/>
    <p:sldId id="384" r:id="rId7"/>
    <p:sldId id="399" r:id="rId8"/>
    <p:sldId id="414" r:id="rId9"/>
    <p:sldId id="375" r:id="rId10"/>
    <p:sldId id="337" r:id="rId11"/>
    <p:sldId id="409" r:id="rId12"/>
    <p:sldId id="410" r:id="rId13"/>
    <p:sldId id="411" r:id="rId14"/>
    <p:sldId id="412" r:id="rId15"/>
    <p:sldId id="413" r:id="rId16"/>
    <p:sldId id="351" r:id="rId17"/>
    <p:sldId id="359" r:id="rId18"/>
    <p:sldId id="377" r:id="rId19"/>
    <p:sldId id="318" r:id="rId20"/>
    <p:sldId id="336" r:id="rId21"/>
    <p:sldId id="320" r:id="rId22"/>
    <p:sldId id="323" r:id="rId23"/>
    <p:sldId id="391" r:id="rId24"/>
    <p:sldId id="338" r:id="rId25"/>
    <p:sldId id="321" r:id="rId26"/>
    <p:sldId id="360" r:id="rId27"/>
    <p:sldId id="370" r:id="rId28"/>
    <p:sldId id="328" r:id="rId29"/>
    <p:sldId id="339" r:id="rId30"/>
    <p:sldId id="400" r:id="rId31"/>
    <p:sldId id="371" r:id="rId32"/>
    <p:sldId id="401" r:id="rId33"/>
    <p:sldId id="388" r:id="rId34"/>
    <p:sldId id="392" r:id="rId35"/>
    <p:sldId id="398" r:id="rId36"/>
    <p:sldId id="405" r:id="rId37"/>
    <p:sldId id="406" r:id="rId38"/>
    <p:sldId id="335" r:id="rId39"/>
    <p:sldId id="373" r:id="rId40"/>
    <p:sldId id="402" r:id="rId41"/>
    <p:sldId id="407" r:id="rId42"/>
    <p:sldId id="408" r:id="rId43"/>
    <p:sldId id="369" r:id="rId44"/>
    <p:sldId id="404" r:id="rId45"/>
  </p:sldIdLst>
  <p:sldSz cx="9144000" cy="6858000" type="screen4x3"/>
  <p:notesSz cx="7023100" cy="93091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OWELL, JEFFERY P" initials="HJP" lastIdx="12" clrIdx="0"/>
  <p:cmAuthor id="1" name="RAPP, KIMBERLY D" initials="RKD" lastIdx="6" clrIdx="1"/>
  <p:cmAuthor id="2" name="Master" initials="M" lastIdx="1" clrIdx="2"/>
  <p:cmAuthor id="3" name="Craig D. West" initials="CDW" lastIdx="14" clrIdx="3">
    <p:extLst/>
  </p:cmAuthor>
  <p:cmAuthor id="4" name="MARKS, PAMELA A" initials="MPA" lastIdx="9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00CC00"/>
    <a:srgbClr val="F99D00"/>
    <a:srgbClr val="FF6600"/>
    <a:srgbClr val="0055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10" autoAdjust="0"/>
    <p:restoredTop sz="94632" autoAdjust="0"/>
  </p:normalViewPr>
  <p:slideViewPr>
    <p:cSldViewPr snapToGrid="0" snapToObjects="1">
      <p:cViewPr varScale="1">
        <p:scale>
          <a:sx n="88" d="100"/>
          <a:sy n="88" d="100"/>
        </p:scale>
        <p:origin x="-182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-3126" y="-78"/>
      </p:cViewPr>
      <p:guideLst>
        <p:guide orient="horz" pos="2932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043929" cy="465616"/>
          </a:xfrm>
          <a:prstGeom prst="rect">
            <a:avLst/>
          </a:prstGeom>
        </p:spPr>
        <p:txBody>
          <a:bodyPr vert="horz" lIns="92115" tIns="46057" rIns="92115" bIns="46057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7573" y="1"/>
            <a:ext cx="3043929" cy="465616"/>
          </a:xfrm>
          <a:prstGeom prst="rect">
            <a:avLst/>
          </a:prstGeom>
        </p:spPr>
        <p:txBody>
          <a:bodyPr vert="horz" lIns="92115" tIns="46057" rIns="92115" bIns="46057" rtlCol="0"/>
          <a:lstStyle>
            <a:lvl1pPr algn="r">
              <a:defRPr sz="1200"/>
            </a:lvl1pPr>
          </a:lstStyle>
          <a:p>
            <a:fld id="{5F7DD385-99AD-42B2-8E99-AF9212B80B7A}" type="datetimeFigureOut">
              <a:rPr lang="en-US" smtClean="0"/>
              <a:t>2/26/2016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841886"/>
            <a:ext cx="3043929" cy="465616"/>
          </a:xfrm>
          <a:prstGeom prst="rect">
            <a:avLst/>
          </a:prstGeom>
        </p:spPr>
        <p:txBody>
          <a:bodyPr vert="horz" lIns="92115" tIns="46057" rIns="92115" bIns="46057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7573" y="8841886"/>
            <a:ext cx="3043929" cy="465616"/>
          </a:xfrm>
          <a:prstGeom prst="rect">
            <a:avLst/>
          </a:prstGeom>
        </p:spPr>
        <p:txBody>
          <a:bodyPr vert="horz" lIns="92115" tIns="46057" rIns="92115" bIns="46057" rtlCol="0" anchor="b"/>
          <a:lstStyle>
            <a:lvl1pPr algn="r">
              <a:defRPr sz="1200"/>
            </a:lvl1pPr>
          </a:lstStyle>
          <a:p>
            <a:fld id="{C08FFD52-DE84-4C00-8DB4-88AB6EAA3A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0674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043980" cy="465773"/>
          </a:xfrm>
          <a:prstGeom prst="rect">
            <a:avLst/>
          </a:prstGeom>
        </p:spPr>
        <p:txBody>
          <a:bodyPr vert="horz" lIns="93057" tIns="46532" rIns="93057" bIns="46532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7534" y="1"/>
            <a:ext cx="3043980" cy="465773"/>
          </a:xfrm>
          <a:prstGeom prst="rect">
            <a:avLst/>
          </a:prstGeom>
        </p:spPr>
        <p:txBody>
          <a:bodyPr vert="horz" lIns="93057" tIns="46532" rIns="93057" bIns="46532" rtlCol="0"/>
          <a:lstStyle>
            <a:lvl1pPr algn="r">
              <a:defRPr sz="1200"/>
            </a:lvl1pPr>
          </a:lstStyle>
          <a:p>
            <a:pPr>
              <a:defRPr/>
            </a:pPr>
            <a:fld id="{320651BC-93F0-4A91-A0B2-7077452D050C}" type="datetimeFigureOut">
              <a:rPr lang="en-US"/>
              <a:pPr>
                <a:defRPr/>
              </a:pPr>
              <a:t>2/26/2016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2688" y="698500"/>
            <a:ext cx="4657725" cy="3492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57" tIns="46532" rIns="93057" bIns="46532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947" y="4422460"/>
            <a:ext cx="5617208" cy="4188779"/>
          </a:xfrm>
          <a:prstGeom prst="rect">
            <a:avLst/>
          </a:prstGeom>
        </p:spPr>
        <p:txBody>
          <a:bodyPr vert="horz" lIns="93057" tIns="46532" rIns="93057" bIns="46532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41738"/>
            <a:ext cx="3043980" cy="465773"/>
          </a:xfrm>
          <a:prstGeom prst="rect">
            <a:avLst/>
          </a:prstGeom>
        </p:spPr>
        <p:txBody>
          <a:bodyPr vert="horz" lIns="93057" tIns="46532" rIns="93057" bIns="46532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7534" y="8841738"/>
            <a:ext cx="3043980" cy="465773"/>
          </a:xfrm>
          <a:prstGeom prst="rect">
            <a:avLst/>
          </a:prstGeom>
        </p:spPr>
        <p:txBody>
          <a:bodyPr vert="horz" lIns="93057" tIns="46532" rIns="93057" bIns="46532" rtlCol="0" anchor="b"/>
          <a:lstStyle>
            <a:lvl1pPr algn="r">
              <a:defRPr sz="1200"/>
            </a:lvl1pPr>
          </a:lstStyle>
          <a:p>
            <a:pPr>
              <a:defRPr/>
            </a:pPr>
            <a:fld id="{042112FF-2F12-4A71-B851-EBDB23C44A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8441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3B696F-207F-4CBF-9F96-7143F653E11B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4544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2112FF-2F12-4A71-B851-EBDB23C44A66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360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2112FF-2F12-4A71-B851-EBDB23C44A66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624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2112FF-2F12-4A71-B851-EBDB23C44A66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7411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3B696F-207F-4CBF-9F96-7143F653E11B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83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2112FF-2F12-4A71-B851-EBDB23C44A66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65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2112FF-2F12-4A71-B851-EBDB23C44A66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490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2112FF-2F12-4A71-B851-EBDB23C44A66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21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2112FF-2F12-4A71-B851-EBDB23C44A66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744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2112FF-2F12-4A71-B851-EBDB23C44A66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917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2112FF-2F12-4A71-B851-EBDB23C44A66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68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2112FF-2F12-4A71-B851-EBDB23C44A66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917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2112FF-2F12-4A71-B851-EBDB23C44A66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741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2112FF-2F12-4A71-B851-EBDB23C44A66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360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BS04025_blue mottl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054"/>
          <a:stretch>
            <a:fillRect/>
          </a:stretch>
        </p:blipFill>
        <p:spPr bwMode="auto">
          <a:xfrm>
            <a:off x="0" y="1066800"/>
            <a:ext cx="914400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0" descr="DOE-SR logo_RGB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69"/>
          <a:stretch>
            <a:fillRect/>
          </a:stretch>
        </p:blipFill>
        <p:spPr bwMode="auto">
          <a:xfrm>
            <a:off x="228600" y="228600"/>
            <a:ext cx="281781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2"/>
          <p:cNvSpPr>
            <a:spLocks noChangeArrowheads="1"/>
          </p:cNvSpPr>
          <p:nvPr userDrawn="1"/>
        </p:nvSpPr>
        <p:spPr bwMode="auto">
          <a:xfrm>
            <a:off x="0" y="1057275"/>
            <a:ext cx="228600" cy="5800725"/>
          </a:xfrm>
          <a:prstGeom prst="rect">
            <a:avLst/>
          </a:prstGeom>
          <a:solidFill>
            <a:srgbClr val="F99D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en-US" altLang="en-US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4370" y="1419509"/>
            <a:ext cx="8229600" cy="750485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7087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5ABE7A-E617-4761-9FC0-84EEAF552E5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244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411855-FD92-4097-B7B7-34EB4140269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528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BS04025_blue mottl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054"/>
          <a:stretch>
            <a:fillRect/>
          </a:stretch>
        </p:blipFill>
        <p:spPr bwMode="auto">
          <a:xfrm>
            <a:off x="0" y="1066800"/>
            <a:ext cx="914400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0" descr="DOE-SR logo_RGB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69"/>
          <a:stretch>
            <a:fillRect/>
          </a:stretch>
        </p:blipFill>
        <p:spPr bwMode="auto">
          <a:xfrm>
            <a:off x="228600" y="228600"/>
            <a:ext cx="281781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2"/>
          <p:cNvSpPr>
            <a:spLocks noChangeArrowheads="1"/>
          </p:cNvSpPr>
          <p:nvPr userDrawn="1"/>
        </p:nvSpPr>
        <p:spPr bwMode="auto">
          <a:xfrm>
            <a:off x="0" y="1057275"/>
            <a:ext cx="228600" cy="5800725"/>
          </a:xfrm>
          <a:prstGeom prst="rect">
            <a:avLst/>
          </a:prstGeom>
          <a:solidFill>
            <a:srgbClr val="F99D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867091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 userDrawn="1"/>
        </p:nvSpPr>
        <p:spPr bwMode="auto">
          <a:xfrm>
            <a:off x="0" y="609600"/>
            <a:ext cx="9144000" cy="76200"/>
          </a:xfrm>
          <a:prstGeom prst="rect">
            <a:avLst/>
          </a:prstGeom>
          <a:solidFill>
            <a:srgbClr val="F99D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en-US" alt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22238"/>
            <a:ext cx="8229600" cy="563562"/>
          </a:xfrm>
          <a:prstGeom prst="rect">
            <a:avLst/>
          </a:prstGeom>
        </p:spPr>
        <p:txBody>
          <a:bodyPr/>
          <a:lstStyle>
            <a:lvl1pPr algn="l"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229600" cy="4648200"/>
          </a:xfrm>
          <a:prstGeom prst="rect">
            <a:avLst/>
          </a:prstGeom>
        </p:spPr>
        <p:txBody>
          <a:bodyPr/>
          <a:lstStyle>
            <a:lvl1pPr marL="227013" indent="-227013">
              <a:defRPr sz="2400" b="1">
                <a:latin typeface="Arial Narrow" pitchFamily="34" charset="0"/>
              </a:defRPr>
            </a:lvl1pPr>
            <a:lvl2pPr marL="519113" indent="-236538">
              <a:defRPr sz="2000" b="0">
                <a:latin typeface="Arial Narrow" pitchFamily="34" charset="0"/>
              </a:defRPr>
            </a:lvl2pPr>
            <a:lvl3pPr marL="687388" indent="-168275">
              <a:defRPr sz="1800" b="0" i="1">
                <a:latin typeface="Arial Narrow" pitchFamily="34" charset="0"/>
              </a:defRPr>
            </a:lvl3pPr>
            <a:lvl4pPr marL="914400" indent="-169863">
              <a:defRPr sz="1400" b="1">
                <a:latin typeface="Arial Narrow" pitchFamily="34" charset="0"/>
              </a:defRPr>
            </a:lvl4pPr>
            <a:lvl5pPr marL="1084263" indent="-169863">
              <a:defRPr sz="1200" b="0" i="1">
                <a:latin typeface="Arial Narrow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894163-4D4E-43E5-93D7-C891A93D7C4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679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BC264B-6645-43C3-A48D-9A8B0B76313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508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946708-CED0-45B3-AB26-06C0E1CA653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434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7E0AB9-2A1F-4203-8335-2C62184B977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59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0" y="838200"/>
            <a:ext cx="9144000" cy="76200"/>
          </a:xfrm>
          <a:prstGeom prst="rect">
            <a:avLst/>
          </a:prstGeom>
          <a:solidFill>
            <a:srgbClr val="F99D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en-US" alt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7421" y="274638"/>
            <a:ext cx="8707272" cy="48736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2600" b="1" kern="1200" baseline="0" dirty="0">
                <a:solidFill>
                  <a:srgbClr val="005596"/>
                </a:solidFill>
                <a:latin typeface="Arial Narrow" pitchFamily="34" charset="0"/>
                <a:ea typeface="+mn-ea"/>
                <a:cs typeface="+mn-cs"/>
              </a:defRPr>
            </a:lvl1pPr>
          </a:lstStyle>
          <a:p>
            <a:r>
              <a:rPr lang="en-US" dirty="0" smtClean="0"/>
              <a:t>Arial Narrow 26 pt. Bold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4089C-2598-4E84-8AB0-ADD5C3B8A98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98011" y="1104829"/>
            <a:ext cx="8747978" cy="1488246"/>
          </a:xfrm>
          <a:prstGeom prst="rect">
            <a:avLst/>
          </a:prstGeom>
        </p:spPr>
        <p:txBody>
          <a:bodyPr/>
          <a:lstStyle>
            <a:lvl1pPr marL="231775" indent="-231775">
              <a:spcBef>
                <a:spcPts val="24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 sz="3200"/>
            </a:lvl1pPr>
            <a:lvl2pPr marL="463550" indent="-231775">
              <a:spcBef>
                <a:spcPts val="600"/>
              </a:spcBef>
              <a:spcAft>
                <a:spcPts val="0"/>
              </a:spcAft>
              <a:buSzPct val="80000"/>
              <a:buFont typeface="Arial Narrow" panose="020B0606020202030204" pitchFamily="34" charset="0"/>
              <a:buChar char="–"/>
              <a:defRPr sz="2800"/>
            </a:lvl2pPr>
            <a:lvl3pPr>
              <a:defRPr sz="2400"/>
            </a:lvl3pPr>
          </a:lstStyle>
          <a:p>
            <a:pPr marL="231775" indent="-231775">
              <a:spcBef>
                <a:spcPts val="24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/>
            </a:pPr>
            <a:r>
              <a:rPr lang="en-US" sz="2000" b="1" dirty="0" smtClean="0">
                <a:latin typeface="Arial Narrow" pitchFamily="34" charset="0"/>
              </a:rPr>
              <a:t>Arial Narrow - Text 20 pt. Bold</a:t>
            </a:r>
          </a:p>
          <a:p>
            <a:pPr marL="463550" lvl="1" indent="-231775">
              <a:spcBef>
                <a:spcPts val="600"/>
              </a:spcBef>
              <a:spcAft>
                <a:spcPts val="0"/>
              </a:spcAft>
              <a:buSzPct val="80000"/>
              <a:buFont typeface="Arial Narrow" panose="020B0606020202030204" pitchFamily="34" charset="0"/>
              <a:buChar char="–"/>
              <a:defRPr/>
            </a:pPr>
            <a:r>
              <a:rPr lang="en-US" sz="1800" dirty="0" smtClean="0">
                <a:latin typeface="Arial Narrow" pitchFamily="34" charset="0"/>
              </a:rPr>
              <a:t>Arial Narrow – 18 pt.</a:t>
            </a:r>
          </a:p>
          <a:p>
            <a:pPr marL="682625" lvl="2" indent="-219075">
              <a:spcBef>
                <a:spcPts val="60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sz="1600" dirty="0" smtClean="0">
                <a:latin typeface="Arial Narrow" pitchFamily="34" charset="0"/>
              </a:rPr>
              <a:t>Arial Narrow – 16 pt.</a:t>
            </a:r>
          </a:p>
        </p:txBody>
      </p:sp>
    </p:spTree>
    <p:extLst>
      <p:ext uri="{BB962C8B-B14F-4D97-AF65-F5344CB8AC3E}">
        <p14:creationId xmlns:p14="http://schemas.microsoft.com/office/powerpoint/2010/main" val="175278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67CDBA-C941-4C48-8C92-B07A2C4176A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21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41782F-324C-4135-B2F3-5EFDC171C39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33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1AC411-BCA8-4EF4-8E8C-580322B3FC8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248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BS04087_skan9_strip for ppt footer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71"/>
          <a:stretch>
            <a:fillRect/>
          </a:stretch>
        </p:blipFill>
        <p:spPr bwMode="auto">
          <a:xfrm>
            <a:off x="0" y="5945188"/>
            <a:ext cx="9144000" cy="91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8" descr="Enterprise SRS logo_reverse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17" t="-3175" b="41776"/>
          <a:stretch>
            <a:fillRect/>
          </a:stretch>
        </p:blipFill>
        <p:spPr bwMode="auto">
          <a:xfrm>
            <a:off x="7358063" y="6061075"/>
            <a:ext cx="1331912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89975" y="6630988"/>
            <a:ext cx="454025" cy="22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1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fld id="{C1042AE4-EC63-4C06-9533-1DAFC2CC28A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29" name="Picture 4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092825"/>
            <a:ext cx="2528888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05" r:id="rId1"/>
    <p:sldLayoutId id="2147484206" r:id="rId2"/>
    <p:sldLayoutId id="2147484197" r:id="rId3"/>
    <p:sldLayoutId id="2147484198" r:id="rId4"/>
    <p:sldLayoutId id="2147484199" r:id="rId5"/>
    <p:sldLayoutId id="2147484207" r:id="rId6"/>
    <p:sldLayoutId id="2147484200" r:id="rId7"/>
    <p:sldLayoutId id="2147484201" r:id="rId8"/>
    <p:sldLayoutId id="2147484202" r:id="rId9"/>
    <p:sldLayoutId id="2147484203" r:id="rId10"/>
    <p:sldLayoutId id="2147484204" r:id="rId11"/>
    <p:sldLayoutId id="2147484208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4"/>
          <p:cNvSpPr txBox="1">
            <a:spLocks noChangeArrowheads="1"/>
          </p:cNvSpPr>
          <p:nvPr/>
        </p:nvSpPr>
        <p:spPr bwMode="auto">
          <a:xfrm>
            <a:off x="334963" y="1020625"/>
            <a:ext cx="8351837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ts val="0"/>
              </a:spcBef>
            </a:pPr>
            <a:r>
              <a:rPr lang="en-US" sz="3200" dirty="0">
                <a:solidFill>
                  <a:schemeClr val="bg1"/>
                </a:solidFill>
              </a:rPr>
              <a:t>Declaration of Construction Completion </a:t>
            </a:r>
            <a:endParaRPr lang="en-US" sz="3200" dirty="0" smtClean="0">
              <a:solidFill>
                <a:schemeClr val="bg1"/>
              </a:solidFill>
            </a:endParaRPr>
          </a:p>
          <a:p>
            <a:pPr algn="ctr" eaLnBrk="1" hangingPunct="1">
              <a:spcBef>
                <a:spcPts val="0"/>
              </a:spcBef>
            </a:pPr>
            <a:r>
              <a:rPr lang="en-US" sz="3200" dirty="0" smtClean="0">
                <a:solidFill>
                  <a:schemeClr val="bg1"/>
                </a:solidFill>
              </a:rPr>
              <a:t>and </a:t>
            </a:r>
          </a:p>
          <a:p>
            <a:pPr algn="ctr" eaLnBrk="1" hangingPunct="1">
              <a:spcBef>
                <a:spcPts val="0"/>
              </a:spcBef>
            </a:pPr>
            <a:r>
              <a:rPr lang="en-US" sz="3200" dirty="0" smtClean="0">
                <a:solidFill>
                  <a:schemeClr val="bg1"/>
                </a:solidFill>
              </a:rPr>
              <a:t>Verification </a:t>
            </a:r>
            <a:r>
              <a:rPr lang="en-US" sz="3200" dirty="0">
                <a:solidFill>
                  <a:schemeClr val="bg1"/>
                </a:solidFill>
              </a:rPr>
              <a:t>of Readiness to </a:t>
            </a:r>
            <a:r>
              <a:rPr lang="en-US" sz="3200" dirty="0" smtClean="0">
                <a:solidFill>
                  <a:schemeClr val="bg1"/>
                </a:solidFill>
              </a:rPr>
              <a:t>Test</a:t>
            </a:r>
            <a:r>
              <a:rPr lang="en-US" altLang="en-US" sz="3200" dirty="0" smtClean="0">
                <a:solidFill>
                  <a:schemeClr val="bg1"/>
                </a:solidFill>
                <a:latin typeface="Arial Narrow" pitchFamily="34" charset="0"/>
              </a:rPr>
              <a:t> </a:t>
            </a:r>
            <a:endParaRPr lang="en-US" altLang="en-US" sz="320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5123" name="Text Box 8"/>
          <p:cNvSpPr txBox="1">
            <a:spLocks noChangeArrowheads="1"/>
          </p:cNvSpPr>
          <p:nvPr/>
        </p:nvSpPr>
        <p:spPr bwMode="auto">
          <a:xfrm>
            <a:off x="430213" y="5786438"/>
            <a:ext cx="5665787" cy="492443"/>
          </a:xfrm>
          <a:prstGeom prst="rect">
            <a:avLst/>
          </a:prstGeom>
          <a:extLst/>
        </p:spPr>
        <p:txBody>
          <a:bodyPr>
            <a:noAutofit/>
          </a:bodyPr>
          <a:lstStyle>
            <a:lvl1pPr eaLnBrk="0" hangingPunct="0">
              <a:defRPr sz="2600" b="1">
                <a:solidFill>
                  <a:srgbClr val="005596"/>
                </a:solidFill>
                <a:latin typeface="Arial Narrow" pitchFamily="34" charset="0"/>
              </a:defRPr>
            </a:lvl1pPr>
            <a:lvl2pPr algn="ctr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en-US" altLang="en-US" dirty="0"/>
              <a:t>Pam Marks, FPD, DOE-SR</a:t>
            </a:r>
          </a:p>
        </p:txBody>
      </p:sp>
      <p:pic>
        <p:nvPicPr>
          <p:cNvPr id="512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21" b="35553"/>
          <a:stretch>
            <a:fillRect/>
          </a:stretch>
        </p:blipFill>
        <p:spPr bwMode="auto">
          <a:xfrm>
            <a:off x="6153352" y="4648207"/>
            <a:ext cx="30099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25" name="Group 2"/>
          <p:cNvGrpSpPr>
            <a:grpSpLocks/>
          </p:cNvGrpSpPr>
          <p:nvPr/>
        </p:nvGrpSpPr>
        <p:grpSpPr bwMode="auto">
          <a:xfrm>
            <a:off x="4589463" y="2592013"/>
            <a:ext cx="4570412" cy="1030287"/>
            <a:chOff x="5453824" y="2322255"/>
            <a:chExt cx="3705416" cy="835726"/>
          </a:xfrm>
        </p:grpSpPr>
        <p:pic>
          <p:nvPicPr>
            <p:cNvPr id="5128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6719" y="2322255"/>
              <a:ext cx="1292521" cy="835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9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9315" y="2322255"/>
              <a:ext cx="1135608" cy="835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0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3824" y="2322255"/>
              <a:ext cx="1193695" cy="835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126" name="Rectangle 8"/>
          <p:cNvSpPr>
            <a:spLocks noChangeArrowheads="1"/>
          </p:cNvSpPr>
          <p:nvPr/>
        </p:nvSpPr>
        <p:spPr bwMode="auto">
          <a:xfrm>
            <a:off x="381000" y="6167438"/>
            <a:ext cx="180369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i="1" dirty="0">
                <a:solidFill>
                  <a:srgbClr val="005596"/>
                </a:solidFill>
                <a:latin typeface="Arial Narrow" pitchFamily="34" charset="0"/>
              </a:rPr>
              <a:t>March 2, 2016</a:t>
            </a:r>
          </a:p>
        </p:txBody>
      </p:sp>
      <p:sp>
        <p:nvSpPr>
          <p:cNvPr id="2" name="Rectangle 1"/>
          <p:cNvSpPr/>
          <p:nvPr/>
        </p:nvSpPr>
        <p:spPr>
          <a:xfrm>
            <a:off x="582328" y="3793957"/>
            <a:ext cx="7696200" cy="213596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defRPr/>
            </a:pPr>
            <a:endParaRPr lang="en-US" b="1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 Narrow" pitchFamily="34" charset="0"/>
            </a:endParaRPr>
          </a:p>
          <a:p>
            <a:pPr algn="ctr">
              <a:lnSpc>
                <a:spcPct val="80000"/>
              </a:lnSpc>
              <a:defRPr/>
            </a:pPr>
            <a:r>
              <a:rPr lang="en-US" sz="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rPr>
              <a:t/>
            </a:r>
            <a:br>
              <a:rPr lang="en-US" sz="4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itchFamily="34" charset="0"/>
              </a:rPr>
            </a:br>
            <a:r>
              <a:rPr lang="en-US" sz="2400" b="1" dirty="0">
                <a:solidFill>
                  <a:srgbClr val="005596"/>
                </a:solidFill>
                <a:latin typeface="Arial Narrow" pitchFamily="34" charset="0"/>
              </a:rPr>
              <a:t>Salt Waste Processing Facility </a:t>
            </a:r>
          </a:p>
          <a:p>
            <a:pPr algn="ctr">
              <a:spcBef>
                <a:spcPts val="0"/>
              </a:spcBef>
              <a:defRPr/>
            </a:pPr>
            <a:r>
              <a:rPr lang="en-US" sz="2400" b="1" dirty="0">
                <a:solidFill>
                  <a:srgbClr val="005596"/>
                </a:solidFill>
                <a:latin typeface="Arial Narrow" pitchFamily="34" charset="0"/>
              </a:rPr>
              <a:t>Project No. 05-D-405</a:t>
            </a:r>
            <a:br>
              <a:rPr lang="en-US" sz="2400" b="1" dirty="0">
                <a:solidFill>
                  <a:srgbClr val="005596"/>
                </a:solidFill>
                <a:latin typeface="Arial Narrow" pitchFamily="34" charset="0"/>
              </a:rPr>
            </a:br>
            <a:r>
              <a:rPr lang="en-US" b="1" i="1" dirty="0">
                <a:solidFill>
                  <a:srgbClr val="005596"/>
                </a:solidFill>
                <a:latin typeface="Arial Narrow" pitchFamily="34" charset="0"/>
              </a:rPr>
              <a:t>(Savannah River Site- Aiken, SC</a:t>
            </a:r>
            <a:r>
              <a:rPr lang="en-US" b="1" i="1" dirty="0" smtClean="0">
                <a:solidFill>
                  <a:srgbClr val="005596"/>
                </a:solidFill>
                <a:latin typeface="Arial Narrow" pitchFamily="34" charset="0"/>
              </a:rPr>
              <a:t>)</a:t>
            </a:r>
            <a:r>
              <a:rPr lang="en-US" dirty="0"/>
              <a:t> </a:t>
            </a:r>
            <a:endParaRPr lang="en-US" dirty="0" smtClean="0"/>
          </a:p>
          <a:p>
            <a:pPr algn="ctr">
              <a:spcBef>
                <a:spcPts val="0"/>
              </a:spcBef>
              <a:defRPr/>
            </a:pPr>
            <a:r>
              <a:rPr lang="en-US" dirty="0"/>
              <a:t/>
            </a:r>
            <a:br>
              <a:rPr lang="en-US" dirty="0"/>
            </a:br>
            <a:r>
              <a:rPr lang="en-US" b="1" dirty="0">
                <a:solidFill>
                  <a:srgbClr val="005596"/>
                </a:solidFill>
                <a:latin typeface="Arial Narrow" pitchFamily="34" charset="0"/>
              </a:rPr>
              <a:t/>
            </a:r>
            <a:br>
              <a:rPr lang="en-US" b="1" dirty="0">
                <a:solidFill>
                  <a:srgbClr val="005596"/>
                </a:solidFill>
                <a:latin typeface="Arial Narrow" pitchFamily="34" charset="0"/>
              </a:rPr>
            </a:br>
            <a:endParaRPr lang="en-US" dirty="0">
              <a:solidFill>
                <a:srgbClr val="005596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5150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89975" y="6618109"/>
            <a:ext cx="454025" cy="227012"/>
          </a:xfrm>
        </p:spPr>
        <p:txBody>
          <a:bodyPr/>
          <a:lstStyle/>
          <a:p>
            <a:pPr>
              <a:defRPr/>
            </a:pPr>
            <a:fld id="{2444089C-2598-4E84-8AB0-ADD5C3B8A980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7" name="Notched Right Arrow 6"/>
          <p:cNvSpPr/>
          <p:nvPr/>
        </p:nvSpPr>
        <p:spPr>
          <a:xfrm>
            <a:off x="113789" y="2040078"/>
            <a:ext cx="7924154" cy="1271878"/>
          </a:xfrm>
          <a:prstGeom prst="notchedRightArrow">
            <a:avLst/>
          </a:prstGeom>
          <a:solidFill>
            <a:srgbClr val="C0F3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324" y="2366385"/>
            <a:ext cx="661298" cy="509154"/>
          </a:xfrm>
          <a:prstGeom prst="rect">
            <a:avLst/>
          </a:prstGeom>
          <a:scene3d>
            <a:camera prst="perspectiveRelaxed"/>
            <a:lightRig rig="threePt" dir="t"/>
          </a:scene3d>
          <a:sp3d>
            <a:bevelT/>
            <a:bevelB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839146" y="2359094"/>
            <a:ext cx="661298" cy="509154"/>
          </a:xfrm>
          <a:prstGeom prst="rect">
            <a:avLst/>
          </a:prstGeom>
          <a:scene3d>
            <a:camera prst="perspectiveRelaxed"/>
            <a:lightRig rig="threePt" dir="t"/>
          </a:scene3d>
          <a:sp3d>
            <a:bevelT/>
            <a:bevelB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63335" y="2362920"/>
            <a:ext cx="661298" cy="509154"/>
          </a:xfrm>
          <a:prstGeom prst="rect">
            <a:avLst/>
          </a:prstGeom>
          <a:scene3d>
            <a:camera prst="perspectiveRelaxed"/>
            <a:lightRig rig="threePt" dir="t"/>
          </a:scene3d>
          <a:sp3d>
            <a:bevelT/>
            <a:bevelB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218198" y="2359094"/>
            <a:ext cx="661298" cy="509154"/>
          </a:xfrm>
          <a:prstGeom prst="rect">
            <a:avLst/>
          </a:prstGeom>
          <a:scene3d>
            <a:camera prst="perspectiveRelaxed"/>
            <a:lightRig rig="threePt" dir="t"/>
          </a:scene3d>
          <a:sp3d>
            <a:bevelT/>
            <a:bevelB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428982" y="2359094"/>
            <a:ext cx="661298" cy="509154"/>
          </a:xfrm>
          <a:prstGeom prst="rect">
            <a:avLst/>
          </a:prstGeom>
          <a:scene3d>
            <a:camera prst="perspectiveRelaxed"/>
            <a:lightRig rig="threePt" dir="t"/>
          </a:scene3d>
          <a:sp3d>
            <a:bevelT/>
            <a:bevelB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Narrow" panose="020B0606020202030204" pitchFamily="34" charset="0"/>
              </a:rPr>
              <a:t>0</a:t>
            </a:r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554757" y="2359094"/>
            <a:ext cx="661298" cy="509154"/>
          </a:xfrm>
          <a:prstGeom prst="rect">
            <a:avLst/>
          </a:prstGeom>
          <a:scene3d>
            <a:camera prst="perspectiveRelaxed"/>
            <a:lightRig rig="threePt" dir="t"/>
          </a:scene3d>
          <a:sp3d>
            <a:bevelT/>
            <a:bevelB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 Narrow" panose="020B0606020202030204" pitchFamily="34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1021364" y="1965285"/>
            <a:ext cx="0" cy="39900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2168190" y="2996764"/>
            <a:ext cx="1605" cy="52301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3402770" y="1965285"/>
            <a:ext cx="0" cy="39381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759631" y="1965285"/>
            <a:ext cx="0" cy="39380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548847" y="2996765"/>
            <a:ext cx="1" cy="52301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6885406" y="2996764"/>
            <a:ext cx="0" cy="52301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2311510" y="973589"/>
            <a:ext cx="2308361" cy="109182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Punchlist Item Categorization</a:t>
            </a:r>
            <a:endParaRPr lang="en-US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4682732" y="1109932"/>
            <a:ext cx="2308361" cy="109182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Final Walkdown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rial Narrow" panose="020B0606020202030204" pitchFamily="34" charset="0"/>
              </a:rPr>
              <a:t>(10 day notification required)</a:t>
            </a:r>
          </a:p>
          <a:p>
            <a:pPr algn="ctr"/>
            <a:endParaRPr lang="en-US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-69147" y="975526"/>
            <a:ext cx="2308361" cy="109182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Prepare Turnover Package</a:t>
            </a:r>
            <a:endParaRPr lang="en-US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1023185" y="3336217"/>
            <a:ext cx="2308361" cy="11842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Initial Walkdown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 (10 day notification required)</a:t>
            </a:r>
            <a:endParaRPr lang="en-US" sz="14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3385106" y="3327575"/>
            <a:ext cx="2308361" cy="11842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Complete “A” 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Punchlist Items</a:t>
            </a:r>
            <a:endParaRPr lang="en-US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5757010" y="3372840"/>
            <a:ext cx="2280933" cy="118429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Jurisdictional Control is Transferred</a:t>
            </a:r>
            <a:endParaRPr lang="en-US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24" name="Notched Right Arrow 23"/>
          <p:cNvSpPr/>
          <p:nvPr/>
        </p:nvSpPr>
        <p:spPr>
          <a:xfrm>
            <a:off x="616693" y="4882712"/>
            <a:ext cx="6535053" cy="806535"/>
          </a:xfrm>
          <a:prstGeom prst="notchedRightArrow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Narrow" panose="020B0606020202030204" pitchFamily="34" charset="0"/>
              </a:rPr>
              <a:t>Work Off “B” Punchlist Items</a:t>
            </a:r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21480" y="4820564"/>
            <a:ext cx="16595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 Narrow" panose="020B0606020202030204" pitchFamily="34" charset="0"/>
              </a:rPr>
              <a:t>Manageable List at Construction Completion</a:t>
            </a:r>
            <a:endParaRPr lang="en-US" dirty="0">
              <a:latin typeface="Arial Narrow" panose="020B060602020203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32705" y="4557135"/>
            <a:ext cx="8573944" cy="51679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987755" y="2354028"/>
            <a:ext cx="11984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 Narrow" panose="020B0606020202030204" pitchFamily="34" charset="0"/>
              </a:rPr>
              <a:t>71 Systems Turned Over</a:t>
            </a:r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177421" y="274638"/>
            <a:ext cx="8707272" cy="487362"/>
          </a:xfrm>
        </p:spPr>
        <p:txBody>
          <a:bodyPr/>
          <a:lstStyle/>
          <a:p>
            <a:r>
              <a:rPr lang="en-US" dirty="0" smtClean="0"/>
              <a:t>Parsons Turnover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44089C-2598-4E84-8AB0-ADD5C3B8A980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80322" y="1033806"/>
            <a:ext cx="4373985" cy="3334007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sz="1800" dirty="0">
                <a:latin typeface="Arial Narrow" panose="020B0606020202030204" pitchFamily="34" charset="0"/>
              </a:rPr>
              <a:t>Preparation of a Turnover Package</a:t>
            </a:r>
          </a:p>
          <a:p>
            <a:pPr>
              <a:spcBef>
                <a:spcPts val="1800"/>
              </a:spcBef>
            </a:pPr>
            <a:r>
              <a:rPr lang="en-US" sz="1800" dirty="0">
                <a:latin typeface="Arial Narrow" panose="020B0606020202030204" pitchFamily="34" charset="0"/>
              </a:rPr>
              <a:t>Construction assembles the Turnover Package</a:t>
            </a:r>
          </a:p>
          <a:p>
            <a:pPr>
              <a:spcBef>
                <a:spcPts val="1800"/>
              </a:spcBef>
            </a:pPr>
            <a:r>
              <a:rPr lang="en-US" sz="1800" dirty="0">
                <a:latin typeface="Arial Narrow" panose="020B0606020202030204" pitchFamily="34" charset="0"/>
              </a:rPr>
              <a:t>18 sections in every Turnover Package</a:t>
            </a:r>
          </a:p>
          <a:p>
            <a:pPr lvl="1"/>
            <a:r>
              <a:rPr lang="en-US" sz="1600" dirty="0">
                <a:latin typeface="Arial Narrow" panose="020B0606020202030204" pitchFamily="34" charset="0"/>
              </a:rPr>
              <a:t>Applicable/Not Applicable sections are identified</a:t>
            </a:r>
          </a:p>
          <a:p>
            <a:pPr>
              <a:spcBef>
                <a:spcPts val="1800"/>
              </a:spcBef>
            </a:pPr>
            <a:r>
              <a:rPr lang="en-US" sz="1800" dirty="0">
                <a:latin typeface="Arial Narrow" panose="020B0606020202030204" pitchFamily="34" charset="0"/>
              </a:rPr>
              <a:t>Turnover Package draft sent out for review at initial walkdown</a:t>
            </a:r>
          </a:p>
          <a:p>
            <a:pPr>
              <a:spcBef>
                <a:spcPts val="1800"/>
              </a:spcBef>
            </a:pPr>
            <a:r>
              <a:rPr lang="en-US" sz="1800" dirty="0" smtClean="0">
                <a:latin typeface="Arial Narrow" panose="020B0606020202030204" pitchFamily="34" charset="0"/>
              </a:rPr>
              <a:t>Quality Assurance (QA) reviews </a:t>
            </a:r>
            <a:r>
              <a:rPr lang="en-US" sz="1800" dirty="0">
                <a:latin typeface="Arial Narrow" panose="020B0606020202030204" pitchFamily="34" charset="0"/>
              </a:rPr>
              <a:t>the package for completeness and accuracy</a:t>
            </a:r>
          </a:p>
          <a:p>
            <a:pPr>
              <a:spcBef>
                <a:spcPts val="1800"/>
              </a:spcBef>
            </a:pPr>
            <a:r>
              <a:rPr lang="en-US" sz="1800" dirty="0">
                <a:latin typeface="Arial Narrow" panose="020B0606020202030204" pitchFamily="34" charset="0"/>
              </a:rPr>
              <a:t>Turnover Package approved by Commissioning Manager after Final Walkdown</a:t>
            </a:r>
          </a:p>
          <a:p>
            <a:pPr>
              <a:spcBef>
                <a:spcPts val="1800"/>
              </a:spcBef>
            </a:pPr>
            <a:endParaRPr lang="en-US" sz="1800" dirty="0">
              <a:latin typeface="Arial Narrow" panose="020B060602020203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77421" y="274638"/>
            <a:ext cx="8707272" cy="487362"/>
          </a:xfrm>
        </p:spPr>
        <p:txBody>
          <a:bodyPr/>
          <a:lstStyle/>
          <a:p>
            <a:r>
              <a:rPr lang="en-US" dirty="0" smtClean="0"/>
              <a:t>Parsons Turnover Process – Prepare Turnover Package</a:t>
            </a:r>
            <a:endParaRPr lang="en-US" dirty="0"/>
          </a:p>
        </p:txBody>
      </p:sp>
      <p:pic>
        <p:nvPicPr>
          <p:cNvPr id="15362" name="Picture 2" descr="X:\SWPF\!Construction Division\SWPF Testing Turnover\March 2016 Presentation\Pictures\TO Package Index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" b="-1"/>
          <a:stretch/>
        </p:blipFill>
        <p:spPr bwMode="auto">
          <a:xfrm>
            <a:off x="4546600" y="959667"/>
            <a:ext cx="4576310" cy="495016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52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44089C-2598-4E84-8AB0-ADD5C3B8A980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34640" y="887556"/>
            <a:ext cx="5743846" cy="4641922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1600" dirty="0" smtClean="0">
                <a:latin typeface="Arial Narrow" panose="020B0606020202030204" pitchFamily="34" charset="0"/>
              </a:rPr>
              <a:t>Construction, Cognizant System Engineer (CSE), and </a:t>
            </a:r>
            <a:br>
              <a:rPr lang="en-US" sz="1600" dirty="0" smtClean="0">
                <a:latin typeface="Arial Narrow" panose="020B0606020202030204" pitchFamily="34" charset="0"/>
              </a:rPr>
            </a:br>
            <a:r>
              <a:rPr lang="en-US" sz="1600" dirty="0" smtClean="0">
                <a:latin typeface="Arial Narrow" panose="020B0606020202030204" pitchFamily="34" charset="0"/>
              </a:rPr>
              <a:t>Commissioning and Testing (C&amp;T) required for Initial Walkdown</a:t>
            </a:r>
          </a:p>
          <a:p>
            <a:pPr>
              <a:spcBef>
                <a:spcPts val="600"/>
              </a:spcBef>
            </a:pPr>
            <a:r>
              <a:rPr lang="en-US" sz="1600" dirty="0" smtClean="0">
                <a:latin typeface="Arial Narrow" panose="020B0606020202030204" pitchFamily="34" charset="0"/>
              </a:rPr>
              <a:t>Purpose of Initial Walkdown:</a:t>
            </a:r>
          </a:p>
          <a:p>
            <a:pPr lvl="1">
              <a:spcBef>
                <a:spcPts val="0"/>
              </a:spcBef>
            </a:pPr>
            <a:r>
              <a:rPr lang="en-US" sz="1600" dirty="0" smtClean="0">
                <a:latin typeface="Arial Narrow" panose="020B0606020202030204" pitchFamily="34" charset="0"/>
              </a:rPr>
              <a:t>Determines system readiness for Turnover</a:t>
            </a:r>
          </a:p>
          <a:p>
            <a:pPr lvl="1">
              <a:spcBef>
                <a:spcPts val="0"/>
              </a:spcBef>
            </a:pPr>
            <a:r>
              <a:rPr lang="en-US" sz="1600" dirty="0" smtClean="0">
                <a:latin typeface="Arial Narrow" panose="020B0606020202030204" pitchFamily="34" charset="0"/>
              </a:rPr>
              <a:t>Confirms System Turnover Boundaries</a:t>
            </a:r>
          </a:p>
          <a:p>
            <a:pPr marL="736600" lvl="1" indent="-285750">
              <a:spcBef>
                <a:spcPts val="0"/>
              </a:spcBef>
              <a:buFont typeface="Arial" panose="020B0604020202020204" pitchFamily="34" charset="0"/>
              <a:buChar char="‒"/>
            </a:pPr>
            <a:r>
              <a:rPr lang="en-US" sz="1400" dirty="0">
                <a:latin typeface="Arial Narrow" panose="020B0606020202030204" pitchFamily="34" charset="0"/>
              </a:rPr>
              <a:t>System Boundary Drawings are under configuration control</a:t>
            </a:r>
          </a:p>
          <a:p>
            <a:pPr marL="736600" lvl="1" indent="-285750">
              <a:spcBef>
                <a:spcPts val="0"/>
              </a:spcBef>
              <a:buFont typeface="Arial" panose="020B0604020202020204" pitchFamily="34" charset="0"/>
              <a:buChar char="‒"/>
            </a:pPr>
            <a:r>
              <a:rPr lang="en-US" sz="1400" dirty="0">
                <a:latin typeface="Arial Narrow" panose="020B0606020202030204" pitchFamily="34" charset="0"/>
              </a:rPr>
              <a:t>Master set of Boundary Drawings that ensures no </a:t>
            </a:r>
            <a:r>
              <a:rPr lang="en-US" sz="1400" dirty="0" smtClean="0">
                <a:latin typeface="Arial Narrow" panose="020B0606020202030204" pitchFamily="34" charset="0"/>
              </a:rPr>
              <a:t>gaps </a:t>
            </a:r>
            <a:br>
              <a:rPr lang="en-US" sz="1400" dirty="0" smtClean="0">
                <a:latin typeface="Arial Narrow" panose="020B0606020202030204" pitchFamily="34" charset="0"/>
              </a:rPr>
            </a:br>
            <a:r>
              <a:rPr lang="en-US" sz="1400" dirty="0" smtClean="0">
                <a:latin typeface="Arial Narrow" panose="020B0606020202030204" pitchFamily="34" charset="0"/>
              </a:rPr>
              <a:t>between systems</a:t>
            </a:r>
          </a:p>
          <a:p>
            <a:pPr lvl="1" indent="-236538">
              <a:spcBef>
                <a:spcPts val="0"/>
              </a:spcBef>
            </a:pPr>
            <a:r>
              <a:rPr lang="en-US" sz="1600" dirty="0">
                <a:latin typeface="Arial Narrow" panose="020B0606020202030204" pitchFamily="34" charset="0"/>
              </a:rPr>
              <a:t>Identifies punchlist </a:t>
            </a:r>
            <a:r>
              <a:rPr lang="en-US" sz="1600" dirty="0" smtClean="0">
                <a:latin typeface="Arial Narrow" panose="020B0606020202030204" pitchFamily="34" charset="0"/>
              </a:rPr>
              <a:t>items</a:t>
            </a:r>
          </a:p>
          <a:p>
            <a:pPr>
              <a:spcBef>
                <a:spcPts val="600"/>
              </a:spcBef>
            </a:pPr>
            <a:r>
              <a:rPr lang="en-US" sz="1600" dirty="0" smtClean="0">
                <a:latin typeface="Arial Narrow" panose="020B0606020202030204" pitchFamily="34" charset="0"/>
              </a:rPr>
              <a:t>Quality Assurance (QA), </a:t>
            </a:r>
            <a:r>
              <a:rPr lang="en-US" sz="1600" dirty="0">
                <a:latin typeface="Arial Narrow" panose="020B0606020202030204" pitchFamily="34" charset="0"/>
              </a:rPr>
              <a:t>Operations (OPS), Environment, Safety &amp; Health (ESH), </a:t>
            </a:r>
            <a:r>
              <a:rPr lang="en-US" sz="1600" dirty="0" smtClean="0">
                <a:latin typeface="Arial Narrow" panose="020B0606020202030204" pitchFamily="34" charset="0"/>
              </a:rPr>
              <a:t>and </a:t>
            </a:r>
            <a:r>
              <a:rPr lang="en-US" sz="1600" dirty="0">
                <a:latin typeface="Arial Narrow" panose="020B0606020202030204" pitchFamily="34" charset="0"/>
              </a:rPr>
              <a:t>DOE are </a:t>
            </a:r>
            <a:r>
              <a:rPr lang="en-US" sz="1600" dirty="0" smtClean="0">
                <a:latin typeface="Arial Narrow" panose="020B0606020202030204" pitchFamily="34" charset="0"/>
              </a:rPr>
              <a:t>notified</a:t>
            </a:r>
          </a:p>
          <a:p>
            <a:pPr lvl="1">
              <a:spcBef>
                <a:spcPts val="0"/>
              </a:spcBef>
            </a:pPr>
            <a:r>
              <a:rPr lang="en-US" sz="1600" dirty="0">
                <a:latin typeface="Arial Narrow" panose="020B0606020202030204" pitchFamily="34" charset="0"/>
              </a:rPr>
              <a:t>DOE </a:t>
            </a:r>
            <a:r>
              <a:rPr lang="en-US" sz="1600" dirty="0" smtClean="0">
                <a:latin typeface="Arial Narrow" panose="020B0606020202030204" pitchFamily="34" charset="0"/>
              </a:rPr>
              <a:t>attends </a:t>
            </a:r>
            <a:r>
              <a:rPr lang="en-US" sz="1600" dirty="0">
                <a:latin typeface="Arial Narrow" panose="020B0606020202030204" pitchFamily="34" charset="0"/>
              </a:rPr>
              <a:t>all Initial Walkdowns</a:t>
            </a:r>
          </a:p>
          <a:p>
            <a:pPr indent="-236538">
              <a:spcBef>
                <a:spcPts val="600"/>
              </a:spcBef>
            </a:pPr>
            <a:r>
              <a:rPr lang="en-US" sz="1600" dirty="0">
                <a:latin typeface="Arial Narrow" panose="020B0606020202030204" pitchFamily="34" charset="0"/>
              </a:rPr>
              <a:t>10 Day </a:t>
            </a:r>
            <a:r>
              <a:rPr lang="en-US" sz="1600" dirty="0" smtClean="0">
                <a:latin typeface="Arial Narrow" panose="020B0606020202030204" pitchFamily="34" charset="0"/>
              </a:rPr>
              <a:t>formal notification required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1800" b="1" dirty="0" smtClean="0">
                <a:latin typeface="Arial Narrow" panose="020B0606020202030204" pitchFamily="34" charset="0"/>
              </a:rPr>
              <a:t>Weekly System </a:t>
            </a:r>
            <a:r>
              <a:rPr lang="en-US" sz="1800" b="1" dirty="0">
                <a:latin typeface="Arial Narrow" panose="020B0606020202030204" pitchFamily="34" charset="0"/>
              </a:rPr>
              <a:t>Planning Meeting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Arial Narrow" panose="020B0606020202030204" pitchFamily="34" charset="0"/>
              </a:rPr>
              <a:t>Manages punchlist item closure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Arial Narrow" panose="020B0606020202030204" pitchFamily="34" charset="0"/>
              </a:rPr>
              <a:t>Walkdown scheduling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latin typeface="Arial Narrow" panose="020B0606020202030204" pitchFamily="34" charset="0"/>
              </a:rPr>
              <a:t>DOE attends</a:t>
            </a:r>
          </a:p>
          <a:p>
            <a:pPr lvl="1" indent="-285750">
              <a:buFont typeface="Arial" panose="020B0604020202020204" pitchFamily="34" charset="0"/>
              <a:buChar char="‒"/>
            </a:pPr>
            <a:endParaRPr lang="en-US" sz="1800" dirty="0">
              <a:latin typeface="Arial Narrow" panose="020B0606020202030204" pitchFamily="34" charset="0"/>
            </a:endParaRPr>
          </a:p>
          <a:p>
            <a:pPr lvl="1"/>
            <a:endParaRPr lang="en-US" sz="1800" dirty="0" smtClean="0">
              <a:latin typeface="Arial Narrow" panose="020B0606020202030204" pitchFamily="34" charset="0"/>
            </a:endParaRPr>
          </a:p>
          <a:p>
            <a:pPr lvl="1"/>
            <a:endParaRPr lang="en-US" sz="1800" dirty="0">
              <a:latin typeface="Arial Narrow" panose="020B0606020202030204" pitchFamily="34" charset="0"/>
            </a:endParaRPr>
          </a:p>
          <a:p>
            <a:pPr lvl="1"/>
            <a:endParaRPr lang="en-US" sz="1800" dirty="0" smtClean="0">
              <a:latin typeface="Arial Narrow" panose="020B0606020202030204" pitchFamily="34" charset="0"/>
            </a:endParaRPr>
          </a:p>
          <a:p>
            <a:pPr lvl="1"/>
            <a:endParaRPr lang="en-US" sz="1800" dirty="0">
              <a:latin typeface="Arial Narrow" panose="020B0606020202030204" pitchFamily="34" charset="0"/>
            </a:endParaRPr>
          </a:p>
          <a:p>
            <a:pPr lvl="1"/>
            <a:endParaRPr lang="en-US" sz="1800" dirty="0" smtClean="0">
              <a:latin typeface="Arial Narrow" panose="020B0606020202030204" pitchFamily="34" charset="0"/>
            </a:endParaRPr>
          </a:p>
          <a:p>
            <a:pPr lvl="1"/>
            <a:endParaRPr lang="en-US" sz="1800" dirty="0">
              <a:latin typeface="Arial Narrow" panose="020B0606020202030204" pitchFamily="34" charset="0"/>
            </a:endParaRPr>
          </a:p>
          <a:p>
            <a:pPr lvl="1"/>
            <a:endParaRPr lang="en-US" sz="1800" dirty="0" smtClean="0">
              <a:latin typeface="Arial Narrow" panose="020B0606020202030204" pitchFamily="34" charset="0"/>
            </a:endParaRPr>
          </a:p>
          <a:p>
            <a:pPr lvl="1"/>
            <a:endParaRPr lang="en-US" sz="1800" dirty="0">
              <a:latin typeface="Arial Narrow" panose="020B0606020202030204" pitchFamily="34" charset="0"/>
            </a:endParaRPr>
          </a:p>
          <a:p>
            <a:pPr lvl="1"/>
            <a:endParaRPr lang="en-US" sz="1800" dirty="0" smtClean="0">
              <a:latin typeface="Arial Narrow" panose="020B0606020202030204" pitchFamily="34" charset="0"/>
            </a:endParaRPr>
          </a:p>
          <a:p>
            <a:pPr lvl="1"/>
            <a:endParaRPr lang="en-US" sz="1800" dirty="0">
              <a:latin typeface="Arial Narrow" panose="020B0606020202030204" pitchFamily="34" charset="0"/>
            </a:endParaRPr>
          </a:p>
          <a:p>
            <a:pPr lvl="1"/>
            <a:endParaRPr lang="en-US" sz="1800" dirty="0" smtClean="0">
              <a:latin typeface="Arial Narrow" panose="020B0606020202030204" pitchFamily="34" charset="0"/>
            </a:endParaRPr>
          </a:p>
          <a:p>
            <a:pPr lvl="1"/>
            <a:r>
              <a:rPr lang="en-US" sz="1800" dirty="0" smtClean="0">
                <a:latin typeface="Arial Narrow" panose="020B0606020202030204" pitchFamily="34" charset="0"/>
              </a:rPr>
              <a:t>Identifies punchlist items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77421" y="274638"/>
            <a:ext cx="8707272" cy="487362"/>
          </a:xfrm>
        </p:spPr>
        <p:txBody>
          <a:bodyPr/>
          <a:lstStyle/>
          <a:p>
            <a:r>
              <a:rPr lang="en-US" dirty="0" smtClean="0"/>
              <a:t>Parsons Turnover Process – Initial Walkdown</a:t>
            </a:r>
            <a:endParaRPr lang="en-US" dirty="0"/>
          </a:p>
        </p:txBody>
      </p:sp>
      <p:pic>
        <p:nvPicPr>
          <p:cNvPr id="9218" name="Picture 2" descr="X:\SWPF\!Construction Division\SWPF Testing Turnover\March 2016 Presentation\Pictures\INIT WD Pic 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66"/>
          <a:stretch/>
        </p:blipFill>
        <p:spPr bwMode="auto">
          <a:xfrm>
            <a:off x="5497298" y="1339402"/>
            <a:ext cx="3428085" cy="294326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97298" y="4274481"/>
            <a:ext cx="3428086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Initial Walkdown </a:t>
            </a:r>
            <a:br>
              <a:rPr lang="en-US" sz="1400" dirty="0" smtClean="0">
                <a:solidFill>
                  <a:schemeClr val="bg1"/>
                </a:solidFill>
                <a:latin typeface="Arial Narrow" panose="020B0606020202030204" pitchFamily="34" charset="0"/>
              </a:rPr>
            </a:br>
            <a:r>
              <a:rPr lang="en-US" sz="14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Electrical Panel Checkout</a:t>
            </a:r>
            <a:endParaRPr 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50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Parsons Turnover Process – Punchlist Item Categorization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44089C-2598-4E84-8AB0-ADD5C3B8A980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0586" y="928329"/>
            <a:ext cx="5970781" cy="4922873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sz="1600" dirty="0" smtClean="0">
                <a:latin typeface="Arial Narrow" panose="020B0606020202030204" pitchFamily="34" charset="0"/>
              </a:rPr>
              <a:t>Parsons Commissioning </a:t>
            </a:r>
            <a:r>
              <a:rPr lang="en-US" sz="1600" dirty="0">
                <a:latin typeface="Arial Narrow" panose="020B0606020202030204" pitchFamily="34" charset="0"/>
              </a:rPr>
              <a:t>Manager is the single point of </a:t>
            </a:r>
            <a:r>
              <a:rPr lang="en-US" sz="1600" dirty="0" smtClean="0">
                <a:latin typeface="Arial Narrow" panose="020B0606020202030204" pitchFamily="34" charset="0"/>
              </a:rPr>
              <a:t>decision for </a:t>
            </a:r>
            <a:r>
              <a:rPr lang="en-US" sz="1600" dirty="0" err="1" smtClean="0">
                <a:latin typeface="Arial Narrow" panose="020B0606020202030204" pitchFamily="34" charset="0"/>
              </a:rPr>
              <a:t>Punchlist</a:t>
            </a:r>
            <a:r>
              <a:rPr lang="en-US" sz="1600" dirty="0" smtClean="0">
                <a:latin typeface="Arial Narrow" panose="020B0606020202030204" pitchFamily="34" charset="0"/>
              </a:rPr>
              <a:t> Categorization</a:t>
            </a:r>
            <a:endParaRPr lang="en-US" sz="1600" dirty="0">
              <a:latin typeface="Arial Narrow" panose="020B0606020202030204" pitchFamily="34" charset="0"/>
            </a:endParaRPr>
          </a:p>
          <a:p>
            <a:pPr>
              <a:spcBef>
                <a:spcPts val="1800"/>
              </a:spcBef>
            </a:pPr>
            <a:r>
              <a:rPr lang="en-US" sz="1600" dirty="0" smtClean="0">
                <a:latin typeface="Arial Narrow" panose="020B0606020202030204" pitchFamily="34" charset="0"/>
              </a:rPr>
              <a:t>Categorization of </a:t>
            </a:r>
            <a:r>
              <a:rPr lang="en-US" sz="1600" dirty="0" err="1" smtClean="0">
                <a:latin typeface="Arial Narrow" panose="020B0606020202030204" pitchFamily="34" charset="0"/>
              </a:rPr>
              <a:t>Punchlist</a:t>
            </a:r>
            <a:r>
              <a:rPr lang="en-US" sz="1600" dirty="0" smtClean="0">
                <a:latin typeface="Arial Narrow" panose="020B0606020202030204" pitchFamily="34" charset="0"/>
              </a:rPr>
              <a:t> items is </a:t>
            </a:r>
            <a:r>
              <a:rPr lang="en-US" sz="1600" dirty="0">
                <a:latin typeface="Arial Narrow" panose="020B0606020202030204" pitchFamily="34" charset="0"/>
              </a:rPr>
              <a:t>based on Definitions in </a:t>
            </a:r>
            <a:r>
              <a:rPr lang="en-US" sz="1600" dirty="0" smtClean="0">
                <a:latin typeface="Arial Narrow" panose="020B0606020202030204" pitchFamily="34" charset="0"/>
              </a:rPr>
              <a:t>“</a:t>
            </a:r>
            <a:r>
              <a:rPr lang="en-US" sz="1600" i="1" dirty="0" smtClean="0">
                <a:latin typeface="Arial Narrow" panose="020B0606020202030204" pitchFamily="34" charset="0"/>
              </a:rPr>
              <a:t>System </a:t>
            </a:r>
            <a:r>
              <a:rPr lang="en-US" sz="1600" i="1" dirty="0">
                <a:latin typeface="Arial Narrow" panose="020B0606020202030204" pitchFamily="34" charset="0"/>
              </a:rPr>
              <a:t>Turnover from Construction to </a:t>
            </a:r>
            <a:r>
              <a:rPr lang="en-US" sz="1600" i="1" dirty="0" smtClean="0">
                <a:latin typeface="Arial Narrow" panose="020B0606020202030204" pitchFamily="34" charset="0"/>
              </a:rPr>
              <a:t>Commissioning” </a:t>
            </a:r>
            <a:r>
              <a:rPr lang="en-US" sz="1600" dirty="0" smtClean="0">
                <a:latin typeface="Arial Narrow" panose="020B0606020202030204" pitchFamily="34" charset="0"/>
              </a:rPr>
              <a:t>procedure (PP-CM-8103) </a:t>
            </a:r>
          </a:p>
          <a:p>
            <a:pPr>
              <a:spcBef>
                <a:spcPts val="1800"/>
              </a:spcBef>
            </a:pPr>
            <a:r>
              <a:rPr lang="en-US" sz="1600" dirty="0" smtClean="0">
                <a:latin typeface="Arial Narrow" panose="020B0606020202030204" pitchFamily="34" charset="0"/>
              </a:rPr>
              <a:t>“A” </a:t>
            </a:r>
            <a:r>
              <a:rPr lang="en-US" sz="1600" dirty="0">
                <a:latin typeface="Arial Narrow" panose="020B0606020202030204" pitchFamily="34" charset="0"/>
              </a:rPr>
              <a:t>Punchlist Items are required to be complete prior to </a:t>
            </a:r>
            <a:r>
              <a:rPr lang="en-US" sz="1600" dirty="0" smtClean="0">
                <a:latin typeface="Arial Narrow" panose="020B0606020202030204" pitchFamily="34" charset="0"/>
              </a:rPr>
              <a:t>final system turnover walk-down</a:t>
            </a:r>
          </a:p>
          <a:p>
            <a:pPr lvl="1"/>
            <a:r>
              <a:rPr lang="en-US" sz="1400" dirty="0" smtClean="0">
                <a:latin typeface="Arial Narrow" panose="020B0606020202030204" pitchFamily="34" charset="0"/>
              </a:rPr>
              <a:t>“A” </a:t>
            </a:r>
            <a:r>
              <a:rPr lang="en-US" sz="1400" dirty="0" err="1" smtClean="0">
                <a:latin typeface="Arial Narrow" panose="020B0606020202030204" pitchFamily="34" charset="0"/>
              </a:rPr>
              <a:t>punchlist</a:t>
            </a:r>
            <a:r>
              <a:rPr lang="en-US" sz="1400" dirty="0" smtClean="0">
                <a:latin typeface="Arial Narrow" panose="020B0606020202030204" pitchFamily="34" charset="0"/>
              </a:rPr>
              <a:t> items include:  inoperable </a:t>
            </a:r>
            <a:r>
              <a:rPr lang="en-US" sz="1400" dirty="0">
                <a:latin typeface="Arial Narrow" panose="020B0606020202030204" pitchFamily="34" charset="0"/>
              </a:rPr>
              <a:t>e</a:t>
            </a:r>
            <a:r>
              <a:rPr lang="en-US" sz="1400" dirty="0" smtClean="0">
                <a:latin typeface="Arial Narrow" panose="020B0606020202030204" pitchFamily="34" charset="0"/>
              </a:rPr>
              <a:t>quipment required for component/system testing; other items necessary for safe completion of component/system testing, and component labeling necessary for system testing</a:t>
            </a:r>
          </a:p>
          <a:p>
            <a:pPr lvl="1"/>
            <a:r>
              <a:rPr lang="en-US" sz="1400" dirty="0" smtClean="0">
                <a:latin typeface="Arial Narrow" panose="020B0606020202030204" pitchFamily="34" charset="0"/>
              </a:rPr>
              <a:t>Responsible </a:t>
            </a:r>
            <a:r>
              <a:rPr lang="en-US" sz="1400" dirty="0">
                <a:latin typeface="Arial Narrow" panose="020B0606020202030204" pitchFamily="34" charset="0"/>
              </a:rPr>
              <a:t>organization works the </a:t>
            </a:r>
            <a:r>
              <a:rPr lang="en-US" sz="1400" dirty="0" smtClean="0">
                <a:latin typeface="Arial Narrow" panose="020B0606020202030204" pitchFamily="34" charset="0"/>
              </a:rPr>
              <a:t>“A” </a:t>
            </a:r>
            <a:r>
              <a:rPr lang="en-US" sz="1400" dirty="0" err="1">
                <a:latin typeface="Arial Narrow" panose="020B0606020202030204" pitchFamily="34" charset="0"/>
              </a:rPr>
              <a:t>Punchlist</a:t>
            </a:r>
            <a:r>
              <a:rPr lang="en-US" sz="1400" dirty="0">
                <a:latin typeface="Arial Narrow" panose="020B0606020202030204" pitchFamily="34" charset="0"/>
              </a:rPr>
              <a:t> Items to completion</a:t>
            </a:r>
          </a:p>
          <a:p>
            <a:pPr lvl="1"/>
            <a:r>
              <a:rPr lang="en-US" sz="1400" dirty="0" err="1" smtClean="0">
                <a:latin typeface="Arial Narrow" panose="020B0606020202030204" pitchFamily="34" charset="0"/>
              </a:rPr>
              <a:t>Punchlist</a:t>
            </a:r>
            <a:r>
              <a:rPr lang="en-US" sz="1400" dirty="0" smtClean="0">
                <a:latin typeface="Arial Narrow" panose="020B0606020202030204" pitchFamily="34" charset="0"/>
              </a:rPr>
              <a:t> </a:t>
            </a:r>
            <a:r>
              <a:rPr lang="en-US" sz="1400" dirty="0">
                <a:latin typeface="Arial Narrow" panose="020B0606020202030204" pitchFamily="34" charset="0"/>
              </a:rPr>
              <a:t>items are managed through a configuration controlled </a:t>
            </a:r>
            <a:r>
              <a:rPr lang="en-US" sz="1400" dirty="0" smtClean="0">
                <a:latin typeface="Arial Narrow" panose="020B0606020202030204" pitchFamily="34" charset="0"/>
              </a:rPr>
              <a:t>database</a:t>
            </a:r>
          </a:p>
          <a:p>
            <a:pPr lvl="1"/>
            <a:r>
              <a:rPr lang="en-US" sz="1400" dirty="0" smtClean="0">
                <a:latin typeface="Arial Narrow" panose="020B0606020202030204" pitchFamily="34" charset="0"/>
              </a:rPr>
              <a:t>Parsons Commissioning &amp; Testing </a:t>
            </a:r>
            <a:r>
              <a:rPr lang="en-US" sz="1400" dirty="0">
                <a:latin typeface="Arial Narrow" panose="020B0606020202030204" pitchFamily="34" charset="0"/>
              </a:rPr>
              <a:t>validates the items and closes in the </a:t>
            </a:r>
            <a:r>
              <a:rPr lang="en-US" sz="1400" dirty="0" smtClean="0">
                <a:latin typeface="Arial Narrow" panose="020B0606020202030204" pitchFamily="34" charset="0"/>
              </a:rPr>
              <a:t>database</a:t>
            </a:r>
          </a:p>
          <a:p>
            <a:pPr lvl="1"/>
            <a:r>
              <a:rPr lang="en-US" sz="1400" dirty="0" smtClean="0">
                <a:latin typeface="Arial Narrow" panose="020B0606020202030204" pitchFamily="34" charset="0"/>
              </a:rPr>
              <a:t>Turnover </a:t>
            </a:r>
            <a:r>
              <a:rPr lang="en-US" sz="1400" dirty="0">
                <a:latin typeface="Arial Narrow" panose="020B0606020202030204" pitchFamily="34" charset="0"/>
              </a:rPr>
              <a:t>package updated with closure documentation</a:t>
            </a:r>
          </a:p>
          <a:p>
            <a:pPr>
              <a:spcBef>
                <a:spcPts val="1800"/>
              </a:spcBef>
            </a:pPr>
            <a:r>
              <a:rPr lang="en-US" sz="1600" dirty="0" smtClean="0">
                <a:latin typeface="Arial Narrow" panose="020B0606020202030204" pitchFamily="34" charset="0"/>
              </a:rPr>
              <a:t>Construction Completion Criteria </a:t>
            </a:r>
            <a:r>
              <a:rPr lang="en-US" sz="1600" dirty="0">
                <a:latin typeface="Arial Narrow" panose="020B0606020202030204" pitchFamily="34" charset="0"/>
              </a:rPr>
              <a:t>at SWPF incorporates lessons learned from other recent projects (IWTU and DUF6) in that </a:t>
            </a:r>
            <a:r>
              <a:rPr lang="en-US" sz="1600" dirty="0" smtClean="0">
                <a:latin typeface="Arial Narrow" panose="020B0606020202030204" pitchFamily="34" charset="0"/>
              </a:rPr>
              <a:t>SWPF “A” </a:t>
            </a:r>
            <a:r>
              <a:rPr lang="en-US" sz="1600" dirty="0">
                <a:latin typeface="Arial Narrow" panose="020B0606020202030204" pitchFamily="34" charset="0"/>
              </a:rPr>
              <a:t>Punchlist Items </a:t>
            </a:r>
            <a:r>
              <a:rPr lang="en-US" sz="1600" u="sng" dirty="0">
                <a:latin typeface="Arial Narrow" panose="020B0606020202030204" pitchFamily="34" charset="0"/>
              </a:rPr>
              <a:t>must be</a:t>
            </a:r>
            <a:r>
              <a:rPr lang="en-US" sz="1600" dirty="0">
                <a:latin typeface="Arial Narrow" panose="020B0606020202030204" pitchFamily="34" charset="0"/>
              </a:rPr>
              <a:t> completed prior to Construction Completion</a:t>
            </a:r>
          </a:p>
          <a:p>
            <a:pPr marL="0" indent="0">
              <a:spcBef>
                <a:spcPts val="1800"/>
              </a:spcBef>
              <a:buNone/>
            </a:pPr>
            <a:endParaRPr lang="en-US" sz="1800" dirty="0">
              <a:latin typeface="Arial Narrow" panose="020B060602020203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77" r="31139"/>
          <a:stretch/>
        </p:blipFill>
        <p:spPr bwMode="auto">
          <a:xfrm>
            <a:off x="5946444" y="1063212"/>
            <a:ext cx="3143965" cy="35753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935811" y="4638521"/>
            <a:ext cx="3143965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Initial </a:t>
            </a:r>
            <a:r>
              <a:rPr lang="en-US" sz="1400" dirty="0" err="1" smtClean="0">
                <a:solidFill>
                  <a:schemeClr val="bg1"/>
                </a:solidFill>
                <a:latin typeface="Arial Narrow" panose="020B0606020202030204" pitchFamily="34" charset="0"/>
              </a:rPr>
              <a:t>Walkdown</a:t>
            </a:r>
            <a:r>
              <a:rPr lang="en-US" sz="14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 revealed V8380 not restored from testing 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(“A” </a:t>
            </a:r>
            <a:r>
              <a:rPr lang="en-US" sz="1400" dirty="0" err="1" smtClean="0">
                <a:solidFill>
                  <a:schemeClr val="bg1"/>
                </a:solidFill>
                <a:latin typeface="Arial Narrow" panose="020B0606020202030204" pitchFamily="34" charset="0"/>
              </a:rPr>
              <a:t>Punchlist</a:t>
            </a:r>
            <a:r>
              <a:rPr lang="en-US" sz="14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 Item)</a:t>
            </a:r>
            <a:endParaRPr 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26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Parsons Turnover Process – Final Walkdown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44089C-2598-4E84-8AB0-ADD5C3B8A980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98011" y="1114454"/>
            <a:ext cx="4906252" cy="4689580"/>
          </a:xfrm>
        </p:spPr>
        <p:txBody>
          <a:bodyPr/>
          <a:lstStyle/>
          <a:p>
            <a:pPr lvl="1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Arial Narrow" panose="020B0606020202030204" pitchFamily="34" charset="0"/>
              </a:rPr>
              <a:t>Occurs </a:t>
            </a:r>
            <a:r>
              <a:rPr lang="en-US" sz="1800" dirty="0">
                <a:latin typeface="Arial Narrow" panose="020B0606020202030204" pitchFamily="34" charset="0"/>
              </a:rPr>
              <a:t>upon completion of all </a:t>
            </a:r>
            <a:r>
              <a:rPr lang="en-US" sz="1800" dirty="0" smtClean="0">
                <a:latin typeface="Arial Narrow" panose="020B0606020202030204" pitchFamily="34" charset="0"/>
              </a:rPr>
              <a:t>“A” </a:t>
            </a:r>
            <a:r>
              <a:rPr lang="en-US" sz="1800" dirty="0">
                <a:latin typeface="Arial Narrow" panose="020B0606020202030204" pitchFamily="34" charset="0"/>
              </a:rPr>
              <a:t>Punchlist Items</a:t>
            </a:r>
          </a:p>
          <a:p>
            <a:pPr lvl="1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Arial Narrow" panose="020B0606020202030204" pitchFamily="34" charset="0"/>
              </a:rPr>
              <a:t>Construction</a:t>
            </a:r>
            <a:r>
              <a:rPr lang="en-US" sz="1800" dirty="0">
                <a:latin typeface="Arial Narrow" panose="020B0606020202030204" pitchFamily="34" charset="0"/>
              </a:rPr>
              <a:t>, </a:t>
            </a:r>
            <a:r>
              <a:rPr lang="en-US" sz="1800" dirty="0" smtClean="0">
                <a:latin typeface="Arial Narrow" panose="020B0606020202030204" pitchFamily="34" charset="0"/>
              </a:rPr>
              <a:t>Commissioning &amp; Testing (C&amp;T), </a:t>
            </a:r>
            <a:r>
              <a:rPr lang="en-US" sz="1800" dirty="0">
                <a:latin typeface="Arial Narrow" panose="020B0606020202030204" pitchFamily="34" charset="0"/>
              </a:rPr>
              <a:t>and </a:t>
            </a:r>
            <a:r>
              <a:rPr lang="en-US" sz="1800" dirty="0" smtClean="0">
                <a:latin typeface="Arial Narrow" panose="020B0606020202030204" pitchFamily="34" charset="0"/>
              </a:rPr>
              <a:t>Cognizant System Engineer (CSE) </a:t>
            </a:r>
            <a:r>
              <a:rPr lang="en-US" sz="1800" dirty="0">
                <a:latin typeface="Arial Narrow" panose="020B0606020202030204" pitchFamily="34" charset="0"/>
              </a:rPr>
              <a:t>are required for </a:t>
            </a:r>
            <a:r>
              <a:rPr lang="en-US" sz="1800" dirty="0" smtClean="0">
                <a:latin typeface="Arial Narrow" panose="020B0606020202030204" pitchFamily="34" charset="0"/>
              </a:rPr>
              <a:t>Final Walkdown</a:t>
            </a:r>
            <a:endParaRPr lang="en-US" sz="1800" dirty="0">
              <a:latin typeface="Arial Narrow" panose="020B0606020202030204" pitchFamily="34" charset="0"/>
            </a:endParaRPr>
          </a:p>
          <a:p>
            <a:pPr lvl="1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Arial Narrow" panose="020B0606020202030204" pitchFamily="34" charset="0"/>
              </a:rPr>
              <a:t>Purpose of the Final Walkdown:</a:t>
            </a:r>
          </a:p>
          <a:p>
            <a:pPr marL="687388" lvl="2" indent="-225425">
              <a:spcBef>
                <a:spcPts val="600"/>
              </a:spcBef>
              <a:buFont typeface="Arial" panose="020B0604020202020204" pitchFamily="34" charset="0"/>
              <a:buChar char="‒"/>
            </a:pPr>
            <a:r>
              <a:rPr lang="en-US" sz="1600" dirty="0" smtClean="0">
                <a:latin typeface="Arial Narrow" panose="020B0606020202030204" pitchFamily="34" charset="0"/>
              </a:rPr>
              <a:t>Validate completion of “A” Punchlist Items</a:t>
            </a:r>
          </a:p>
          <a:p>
            <a:pPr marL="687388" lvl="2" indent="-225425">
              <a:spcBef>
                <a:spcPts val="600"/>
              </a:spcBef>
              <a:buFont typeface="Arial" panose="020B0604020202020204" pitchFamily="34" charset="0"/>
              <a:buChar char="‒"/>
            </a:pPr>
            <a:r>
              <a:rPr lang="en-US" sz="1600" dirty="0" smtClean="0">
                <a:latin typeface="Arial Narrow" panose="020B0606020202030204" pitchFamily="34" charset="0"/>
              </a:rPr>
              <a:t>Ensure no additional Punchlist Items</a:t>
            </a:r>
          </a:p>
          <a:p>
            <a:pPr lvl="1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Arial Narrow" panose="020B0606020202030204" pitchFamily="34" charset="0"/>
              </a:rPr>
              <a:t>QA, Operations (OPS), Environment, Safety &amp; Health (ESH), and DOE are notified </a:t>
            </a:r>
          </a:p>
          <a:p>
            <a:pPr marL="747713" lvl="2" indent="-285750">
              <a:spcBef>
                <a:spcPts val="1800"/>
              </a:spcBef>
              <a:buFont typeface="Arial Narrow" panose="020B0606020202030204" pitchFamily="34" charset="0"/>
              <a:buChar char="–"/>
            </a:pPr>
            <a:r>
              <a:rPr lang="en-US" sz="1600" dirty="0">
                <a:latin typeface="Arial Narrow" panose="020B0606020202030204" pitchFamily="34" charset="0"/>
              </a:rPr>
              <a:t>DOE attends all Final Walkdowns </a:t>
            </a:r>
          </a:p>
          <a:p>
            <a:pPr lvl="1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Arial Narrow" panose="020B0606020202030204" pitchFamily="34" charset="0"/>
              </a:rPr>
              <a:t>10 Day formal notification required</a:t>
            </a:r>
          </a:p>
          <a:p>
            <a:pPr marL="0" indent="0">
              <a:spcBef>
                <a:spcPts val="1800"/>
              </a:spcBef>
              <a:buNone/>
            </a:pPr>
            <a:endParaRPr lang="en-US" sz="1800" dirty="0" smtClean="0">
              <a:latin typeface="Arial Narrow" panose="020B0606020202030204" pitchFamily="34" charset="0"/>
            </a:endParaRPr>
          </a:p>
          <a:p>
            <a:pPr>
              <a:spcBef>
                <a:spcPts val="1800"/>
              </a:spcBef>
            </a:pPr>
            <a:endParaRPr lang="en-US" sz="1800" dirty="0">
              <a:latin typeface="Arial Narrow" panose="020B0606020202030204" pitchFamily="34" charset="0"/>
            </a:endParaRPr>
          </a:p>
        </p:txBody>
      </p:sp>
      <p:pic>
        <p:nvPicPr>
          <p:cNvPr id="5" name="Picture 4" descr="C:\Users\l3167\Desktop\closing pole switch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805" y="1426956"/>
            <a:ext cx="3745950" cy="28094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259805" y="4235108"/>
            <a:ext cx="374595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Switch is Thrown To Energize SWPF</a:t>
            </a:r>
            <a:endParaRPr 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9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Parsons Turnover Process – Transfer of Jurisdictional Control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44089C-2598-4E84-8AB0-ADD5C3B8A980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34639" y="1173069"/>
            <a:ext cx="4409499" cy="4683412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sz="1800" dirty="0" smtClean="0">
                <a:latin typeface="Arial Narrow" panose="020B0606020202030204" pitchFamily="34" charset="0"/>
              </a:rPr>
              <a:t>Director </a:t>
            </a:r>
            <a:r>
              <a:rPr lang="en-US" sz="1800" dirty="0">
                <a:latin typeface="Arial Narrow" panose="020B0606020202030204" pitchFamily="34" charset="0"/>
              </a:rPr>
              <a:t>of Construction and Commissioning Manager </a:t>
            </a:r>
            <a:r>
              <a:rPr lang="en-US" sz="1800" dirty="0" smtClean="0">
                <a:latin typeface="Arial Narrow" panose="020B0606020202030204" pitchFamily="34" charset="0"/>
              </a:rPr>
              <a:t>signs Turnover Package Acceptance Form </a:t>
            </a:r>
            <a:endParaRPr lang="en-US" sz="1800" dirty="0">
              <a:latin typeface="Arial Narrow" panose="020B0606020202030204" pitchFamily="34" charset="0"/>
            </a:endParaRPr>
          </a:p>
          <a:p>
            <a:pPr lvl="1"/>
            <a:r>
              <a:rPr lang="en-US" sz="1600" dirty="0">
                <a:latin typeface="Arial Narrow" panose="020B0606020202030204" pitchFamily="34" charset="0"/>
              </a:rPr>
              <a:t>After Initial Walk Down </a:t>
            </a:r>
            <a:r>
              <a:rPr lang="en-US" sz="1600" dirty="0" smtClean="0">
                <a:latin typeface="Arial Narrow" panose="020B0606020202030204" pitchFamily="34" charset="0"/>
              </a:rPr>
              <a:t>to confirm </a:t>
            </a:r>
            <a:r>
              <a:rPr lang="en-US" sz="1600" dirty="0">
                <a:latin typeface="Arial Narrow" panose="020B0606020202030204" pitchFamily="34" charset="0"/>
              </a:rPr>
              <a:t>Turnover </a:t>
            </a:r>
            <a:r>
              <a:rPr lang="en-US" sz="1600" dirty="0" smtClean="0">
                <a:latin typeface="Arial Narrow" panose="020B0606020202030204" pitchFamily="34" charset="0"/>
              </a:rPr>
              <a:t>Boundaries (Section I)</a:t>
            </a:r>
            <a:endParaRPr lang="en-US" sz="1600" dirty="0">
              <a:latin typeface="Arial Narrow" panose="020B0606020202030204" pitchFamily="34" charset="0"/>
            </a:endParaRPr>
          </a:p>
          <a:p>
            <a:pPr lvl="1"/>
            <a:r>
              <a:rPr lang="en-US" sz="1600" dirty="0">
                <a:latin typeface="Arial Narrow" panose="020B0606020202030204" pitchFamily="34" charset="0"/>
              </a:rPr>
              <a:t>After </a:t>
            </a:r>
            <a:r>
              <a:rPr lang="en-US" sz="1600" dirty="0" smtClean="0">
                <a:latin typeface="Arial Narrow" panose="020B0606020202030204" pitchFamily="34" charset="0"/>
              </a:rPr>
              <a:t>Final Walkdown </a:t>
            </a:r>
            <a:r>
              <a:rPr lang="en-US" sz="1600" dirty="0">
                <a:latin typeface="Arial Narrow" panose="020B0606020202030204" pitchFamily="34" charset="0"/>
              </a:rPr>
              <a:t>to acknowledge completion of all </a:t>
            </a:r>
            <a:r>
              <a:rPr lang="en-US" sz="1600" dirty="0" smtClean="0">
                <a:latin typeface="Arial Narrow" panose="020B0606020202030204" pitchFamily="34" charset="0"/>
              </a:rPr>
              <a:t>“A” Punchlist Items </a:t>
            </a:r>
            <a:r>
              <a:rPr lang="en-US" sz="1600" dirty="0">
                <a:latin typeface="Arial Narrow" panose="020B0606020202030204" pitchFamily="34" charset="0"/>
              </a:rPr>
              <a:t>and Jurisdictional </a:t>
            </a:r>
            <a:r>
              <a:rPr lang="en-US" sz="1600" dirty="0" smtClean="0">
                <a:latin typeface="Arial Narrow" panose="020B0606020202030204" pitchFamily="34" charset="0"/>
              </a:rPr>
              <a:t>Transfer (Section II)</a:t>
            </a:r>
          </a:p>
          <a:p>
            <a:pPr>
              <a:spcBef>
                <a:spcPts val="1800"/>
              </a:spcBef>
            </a:pPr>
            <a:r>
              <a:rPr lang="en-US" sz="1800" dirty="0">
                <a:latin typeface="Arial Narrow" panose="020B0606020202030204" pitchFamily="34" charset="0"/>
              </a:rPr>
              <a:t>OPS hangs jurisdictional tags </a:t>
            </a:r>
            <a:r>
              <a:rPr lang="en-US" sz="1800" dirty="0" smtClean="0">
                <a:latin typeface="Arial Narrow" panose="020B0606020202030204" pitchFamily="34" charset="0"/>
              </a:rPr>
              <a:t>after </a:t>
            </a:r>
            <a:r>
              <a:rPr lang="en-US" sz="1800" dirty="0">
                <a:latin typeface="Arial Narrow" panose="020B0606020202030204" pitchFamily="34" charset="0"/>
              </a:rPr>
              <a:t>C&amp;T </a:t>
            </a:r>
            <a:r>
              <a:rPr lang="en-US" sz="1800" dirty="0" smtClean="0">
                <a:latin typeface="Arial Narrow" panose="020B0606020202030204" pitchFamily="34" charset="0"/>
              </a:rPr>
              <a:t>assumes </a:t>
            </a:r>
            <a:r>
              <a:rPr lang="en-US" sz="1800" dirty="0">
                <a:latin typeface="Arial Narrow" panose="020B0606020202030204" pitchFamily="34" charset="0"/>
              </a:rPr>
              <a:t>control of a </a:t>
            </a:r>
            <a:r>
              <a:rPr lang="en-US" sz="1800" dirty="0" smtClean="0">
                <a:latin typeface="Arial Narrow" panose="020B0606020202030204" pitchFamily="34" charset="0"/>
              </a:rPr>
              <a:t>system</a:t>
            </a:r>
          </a:p>
          <a:p>
            <a:pPr lvl="1"/>
            <a:r>
              <a:rPr lang="en-US" sz="1600" dirty="0" smtClean="0">
                <a:latin typeface="Arial Narrow" panose="020B0606020202030204" pitchFamily="34" charset="0"/>
              </a:rPr>
              <a:t>Physical identification preventing further construction activity</a:t>
            </a:r>
            <a:endParaRPr lang="en-US" sz="1600" dirty="0">
              <a:latin typeface="Arial Narrow" panose="020B0606020202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245" y="949910"/>
            <a:ext cx="4536489" cy="49537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970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Parsons Turnover Process – Work Off “B” Punchlist Items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44089C-2598-4E84-8AB0-ADD5C3B8A980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flipH="1">
            <a:off x="159370" y="1129178"/>
            <a:ext cx="4358174" cy="4884500"/>
          </a:xfrm>
          <a:prstGeom prst="rect">
            <a:avLst/>
          </a:prstGeom>
        </p:spPr>
        <p:txBody>
          <a:bodyPr/>
          <a:lstStyle>
            <a:lvl1pPr marL="231775" indent="-231775" eaLnBrk="0" hangingPunct="0">
              <a:spcBef>
                <a:spcPts val="12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 sz="2200">
                <a:latin typeface="Arial Narrow" panose="020B0606020202030204" pitchFamily="34" charset="0"/>
              </a:defRPr>
            </a:lvl1pPr>
            <a:lvl2pPr marL="463550" indent="-231775" eaLnBrk="0" hangingPunct="0">
              <a:spcBef>
                <a:spcPts val="600"/>
              </a:spcBef>
              <a:spcAft>
                <a:spcPts val="0"/>
              </a:spcAft>
              <a:buSzPct val="80000"/>
              <a:buFont typeface="Arial Narrow" panose="020B0606020202030204" pitchFamily="34" charset="0"/>
              <a:buChar char="–"/>
              <a:defRPr sz="2800">
                <a:latin typeface="+mn-lt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>
              <a:spcBef>
                <a:spcPts val="1800"/>
              </a:spcBef>
            </a:pPr>
            <a:r>
              <a:rPr lang="en-US" sz="1800" dirty="0" smtClean="0"/>
              <a:t>Type “B” </a:t>
            </a:r>
            <a:r>
              <a:rPr lang="en-US" sz="1800" dirty="0"/>
              <a:t>Punchlist Items are maintained in the punchlist </a:t>
            </a:r>
            <a:r>
              <a:rPr lang="en-US" sz="1800" dirty="0" smtClean="0"/>
              <a:t>database</a:t>
            </a:r>
          </a:p>
          <a:p>
            <a:pPr>
              <a:spcBef>
                <a:spcPts val="1800"/>
              </a:spcBef>
            </a:pPr>
            <a:r>
              <a:rPr lang="en-US" sz="1800" dirty="0" smtClean="0"/>
              <a:t>“Manageable List</a:t>
            </a:r>
            <a:r>
              <a:rPr lang="en-US" sz="1800" dirty="0"/>
              <a:t>” </a:t>
            </a:r>
            <a:r>
              <a:rPr lang="en-US" sz="1800" dirty="0" smtClean="0"/>
              <a:t>of Type “B” </a:t>
            </a:r>
            <a:r>
              <a:rPr lang="en-US" sz="1800" dirty="0" err="1"/>
              <a:t>Punchlist</a:t>
            </a:r>
            <a:r>
              <a:rPr lang="en-US" sz="1800" dirty="0"/>
              <a:t> </a:t>
            </a:r>
            <a:r>
              <a:rPr lang="en-US" sz="1800" dirty="0" smtClean="0"/>
              <a:t>Items: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Narrow" panose="020B0606020202030204" pitchFamily="34" charset="0"/>
              </a:rPr>
              <a:t>Resourced to complete within 6 months of construction </a:t>
            </a:r>
            <a:r>
              <a:rPr lang="en-US" sz="1600" dirty="0" smtClean="0">
                <a:latin typeface="Arial Narrow" panose="020B0606020202030204" pitchFamily="34" charset="0"/>
              </a:rPr>
              <a:t>complete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Narrow" panose="020B0606020202030204" pitchFamily="34" charset="0"/>
              </a:rPr>
              <a:t>Documented </a:t>
            </a:r>
            <a:r>
              <a:rPr lang="en-US" sz="1600" dirty="0">
                <a:latin typeface="Arial Narrow" panose="020B0606020202030204" pitchFamily="34" charset="0"/>
              </a:rPr>
              <a:t>and accepted as part of Declaration of Construction Completion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Narrow" panose="020B0606020202030204" pitchFamily="34" charset="0"/>
              </a:rPr>
              <a:t>Demonstrated via a resource loaded schedule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Narrow" panose="020B0606020202030204" pitchFamily="34" charset="0"/>
              </a:rPr>
              <a:t>Completed within the Over Target Baseline budget  </a:t>
            </a:r>
          </a:p>
          <a:p>
            <a:pPr lvl="1"/>
            <a:endParaRPr lang="en-US" sz="1600" dirty="0" smtClean="0">
              <a:latin typeface="Arial Narrow" panose="020B0606020202030204" pitchFamily="34" charset="0"/>
            </a:endParaRPr>
          </a:p>
        </p:txBody>
      </p:sp>
      <p:pic>
        <p:nvPicPr>
          <p:cNvPr id="10242" name="Picture 2" descr="X:\SWPF\!Construction Division\SWPF Testing Turnover\March 2016 Presentation\Pictures\B Item 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46"/>
          <a:stretch/>
        </p:blipFill>
        <p:spPr bwMode="auto">
          <a:xfrm>
            <a:off x="4768757" y="1050202"/>
            <a:ext cx="4053578" cy="38024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62123" y="4852658"/>
            <a:ext cx="4074059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Initial </a:t>
            </a:r>
            <a:r>
              <a:rPr lang="en-US" sz="1400" dirty="0" err="1" smtClean="0">
                <a:solidFill>
                  <a:schemeClr val="bg1"/>
                </a:solidFill>
                <a:latin typeface="Arial Narrow" panose="020B0606020202030204" pitchFamily="34" charset="0"/>
              </a:rPr>
              <a:t>Walkdown</a:t>
            </a:r>
            <a:r>
              <a:rPr lang="en-US" sz="14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“B” Item 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Handle Not Tightened</a:t>
            </a:r>
            <a:endParaRPr 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55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44089C-2598-4E84-8AB0-ADD5C3B8A980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96022" y="2462444"/>
            <a:ext cx="8747978" cy="1488246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 smtClean="0">
                <a:latin typeface="Arial Narrow" panose="020B0606020202030204" pitchFamily="34" charset="0"/>
              </a:rPr>
              <a:t>DOE TURNOVER OVERSIGHT</a:t>
            </a:r>
          </a:p>
          <a:p>
            <a:pPr marL="0" indent="0" algn="ctr">
              <a:buNone/>
            </a:pPr>
            <a:r>
              <a:rPr lang="en-US" b="1" dirty="0" smtClean="0">
                <a:latin typeface="Arial Narrow" panose="020B0606020202030204" pitchFamily="34" charset="0"/>
              </a:rPr>
              <a:t>AT SWPF</a:t>
            </a:r>
            <a:endParaRPr lang="en-US" b="1" dirty="0">
              <a:latin typeface="Arial Narrow" panose="020B0606020202030204" pitchFamily="34" charset="0"/>
            </a:endParaRPr>
          </a:p>
        </p:txBody>
      </p:sp>
      <p:pic>
        <p:nvPicPr>
          <p:cNvPr id="2050" name="Picture 2" descr="X:\SWPF\!Construction Division\SWPF Testing Turnover\March 2016 Presentation\Pictures\ovesight clip a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2" y="944654"/>
            <a:ext cx="1991488" cy="252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92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651" y="302266"/>
            <a:ext cx="8229600" cy="487362"/>
          </a:xfrm>
        </p:spPr>
        <p:txBody>
          <a:bodyPr/>
          <a:lstStyle/>
          <a:p>
            <a:r>
              <a:rPr lang="en-US" dirty="0"/>
              <a:t>DOE Turnover Oversight - </a:t>
            </a:r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04717" y="1101545"/>
            <a:ext cx="4571999" cy="3293209"/>
          </a:xfrm>
          <a:prstGeom prst="rect">
            <a:avLst/>
          </a:prstGeom>
        </p:spPr>
        <p:txBody>
          <a:bodyPr/>
          <a:lstStyle/>
          <a:p>
            <a:pPr marL="231775" indent="-231775" eaLnBrk="0" hangingPunct="0">
              <a:spcBef>
                <a:spcPts val="18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dirty="0">
                <a:latin typeface="Arial Narrow" panose="020B0606020202030204" pitchFamily="34" charset="0"/>
              </a:rPr>
              <a:t>Understand DOE’s turnover oversight process</a:t>
            </a:r>
          </a:p>
          <a:p>
            <a:pPr marL="463550" lvl="1" indent="-231775" eaLnBrk="0" hangingPunct="0">
              <a:spcBef>
                <a:spcPts val="1800"/>
              </a:spcBef>
              <a:spcAft>
                <a:spcPts val="0"/>
              </a:spcAft>
              <a:buSzPct val="80000"/>
              <a:buFont typeface="Arial Narrow" panose="020B0606020202030204" pitchFamily="34" charset="0"/>
              <a:buChar char="–"/>
            </a:pPr>
            <a:r>
              <a:rPr lang="en-US" sz="1600" dirty="0" smtClean="0">
                <a:latin typeface="Arial Narrow" panose="020B0606020202030204" pitchFamily="34" charset="0"/>
              </a:rPr>
              <a:t>Relationship to the  SWPF Certification and Verification Plan (CVP)</a:t>
            </a:r>
          </a:p>
          <a:p>
            <a:pPr marL="463550" lvl="1" indent="-231775" eaLnBrk="0" hangingPunct="0">
              <a:spcBef>
                <a:spcPts val="1800"/>
              </a:spcBef>
              <a:spcAft>
                <a:spcPts val="0"/>
              </a:spcAft>
              <a:buSzPct val="80000"/>
              <a:buFont typeface="Arial Narrow" panose="020B0606020202030204" pitchFamily="34" charset="0"/>
              <a:buChar char="–"/>
            </a:pPr>
            <a:r>
              <a:rPr lang="en-US" sz="1600" dirty="0" smtClean="0">
                <a:latin typeface="Arial Narrow" panose="020B0606020202030204" pitchFamily="34" charset="0"/>
              </a:rPr>
              <a:t>How </a:t>
            </a:r>
            <a:r>
              <a:rPr lang="en-US" sz="1600" dirty="0">
                <a:latin typeface="Arial Narrow" panose="020B0606020202030204" pitchFamily="34" charset="0"/>
              </a:rPr>
              <a:t>the process is structured</a:t>
            </a:r>
          </a:p>
          <a:p>
            <a:pPr marL="463550" lvl="1" indent="-231775" eaLnBrk="0" hangingPunct="0">
              <a:spcBef>
                <a:spcPts val="1800"/>
              </a:spcBef>
              <a:spcAft>
                <a:spcPts val="0"/>
              </a:spcAft>
              <a:buSzPct val="80000"/>
              <a:buFont typeface="Arial Narrow" panose="020B0606020202030204" pitchFamily="34" charset="0"/>
              <a:buChar char="–"/>
            </a:pPr>
            <a:r>
              <a:rPr lang="en-US" sz="1600" dirty="0">
                <a:latin typeface="Arial Narrow" panose="020B0606020202030204" pitchFamily="34" charset="0"/>
              </a:rPr>
              <a:t>Components of the process</a:t>
            </a:r>
          </a:p>
          <a:p>
            <a:pPr marL="463550" lvl="1" indent="-231775" eaLnBrk="0" hangingPunct="0">
              <a:spcBef>
                <a:spcPts val="1800"/>
              </a:spcBef>
              <a:spcAft>
                <a:spcPts val="0"/>
              </a:spcAft>
              <a:buSzPct val="80000"/>
              <a:buFont typeface="Arial Narrow" panose="020B0606020202030204" pitchFamily="34" charset="0"/>
              <a:buChar char="–"/>
            </a:pPr>
            <a:r>
              <a:rPr lang="en-US" sz="1600" dirty="0">
                <a:latin typeface="Arial Narrow" panose="020B0606020202030204" pitchFamily="34" charset="0"/>
              </a:rPr>
              <a:t>How the components work together</a:t>
            </a:r>
          </a:p>
          <a:p>
            <a:pPr marL="231775" indent="-231775" eaLnBrk="0" hangingPunct="0">
              <a:spcBef>
                <a:spcPts val="30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dirty="0">
                <a:latin typeface="Arial Narrow" panose="020B0606020202030204" pitchFamily="34" charset="0"/>
              </a:rPr>
              <a:t>How the turnover oversight process ties to DOE’s concurrence with </a:t>
            </a:r>
            <a:r>
              <a:rPr lang="en-US" dirty="0" smtClean="0">
                <a:latin typeface="Arial Narrow" panose="020B0606020202030204" pitchFamily="34" charset="0"/>
              </a:rPr>
              <a:t>Parsons’ </a:t>
            </a:r>
            <a:r>
              <a:rPr lang="en-US" dirty="0">
                <a:latin typeface="Arial Narrow" panose="020B0606020202030204" pitchFamily="34" charset="0"/>
              </a:rPr>
              <a:t>Declaration of Construction </a:t>
            </a:r>
            <a:r>
              <a:rPr lang="en-US" dirty="0" smtClean="0">
                <a:latin typeface="Arial Narrow" panose="020B0606020202030204" pitchFamily="34" charset="0"/>
              </a:rPr>
              <a:t>Completion</a:t>
            </a:r>
            <a:endParaRPr lang="en-US" dirty="0">
              <a:latin typeface="Arial Narrow" panose="020B0606020202030204" pitchFamily="34" charset="0"/>
            </a:endParaRPr>
          </a:p>
          <a:p>
            <a:pPr marL="463550" lvl="1" indent="-231775" eaLnBrk="0" hangingPunct="0">
              <a:spcBef>
                <a:spcPts val="1800"/>
              </a:spcBef>
              <a:spcAft>
                <a:spcPts val="0"/>
              </a:spcAft>
              <a:buSzPct val="80000"/>
              <a:buFont typeface="Arial Narrow" panose="020B0606020202030204" pitchFamily="34" charset="0"/>
              <a:buChar char="–"/>
            </a:pPr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89975" y="6630988"/>
            <a:ext cx="454025" cy="227012"/>
          </a:xfrm>
        </p:spPr>
        <p:txBody>
          <a:bodyPr/>
          <a:lstStyle/>
          <a:p>
            <a:pPr>
              <a:defRPr/>
            </a:pPr>
            <a:fld id="{2444089C-2598-4E84-8AB0-ADD5C3B8A980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16902" y="4250031"/>
            <a:ext cx="4074698" cy="523220"/>
          </a:xfrm>
          <a:prstGeom prst="rect">
            <a:avLst/>
          </a:prstGeom>
          <a:solidFill>
            <a:schemeClr val="tx1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100" b="1">
                <a:solidFill>
                  <a:srgbClr val="FFFFFF"/>
                </a:solidFill>
                <a:latin typeface="Arial" charset="0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r>
              <a:rPr lang="en-US" sz="1400" dirty="0" err="1" smtClean="0">
                <a:latin typeface="Arial Narrow" panose="020B0606020202030204" pitchFamily="34" charset="0"/>
              </a:rPr>
              <a:t>Walkdown</a:t>
            </a:r>
            <a:r>
              <a:rPr lang="en-US" sz="1400" dirty="0" smtClean="0">
                <a:latin typeface="Arial Narrow" panose="020B0606020202030204" pitchFamily="34" charset="0"/>
              </a:rPr>
              <a:t> of Lockout  to extend </a:t>
            </a:r>
            <a:br>
              <a:rPr lang="en-US" sz="1400" dirty="0" smtClean="0">
                <a:latin typeface="Arial Narrow" panose="020B0606020202030204" pitchFamily="34" charset="0"/>
              </a:rPr>
            </a:br>
            <a:r>
              <a:rPr lang="en-US" sz="1400" dirty="0" smtClean="0">
                <a:latin typeface="Arial Narrow" panose="020B0606020202030204" pitchFamily="34" charset="0"/>
              </a:rPr>
              <a:t>Decontaminated Salt Solution Transfer Line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902" y="1171918"/>
            <a:ext cx="4074698" cy="305721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45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600" b="1" kern="1200" dirty="0">
                <a:solidFill>
                  <a:srgbClr val="005596"/>
                </a:solidFill>
                <a:latin typeface="Arial Narrow" pitchFamily="34" charset="0"/>
                <a:ea typeface="+mn-ea"/>
                <a:cs typeface="+mn-cs"/>
              </a:rPr>
              <a:t>DOE Turnover Oversight - Relation to CVP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120" y="899458"/>
            <a:ext cx="5153619" cy="3693111"/>
          </a:xfrm>
        </p:spPr>
        <p:txBody>
          <a:bodyPr/>
          <a:lstStyle/>
          <a:p>
            <a:pPr>
              <a:spcBef>
                <a:spcPts val="3000"/>
              </a:spcBef>
            </a:pPr>
            <a:r>
              <a:rPr lang="en-US" sz="1800" b="0" dirty="0"/>
              <a:t>The CVP summarizes DOE </a:t>
            </a:r>
            <a:r>
              <a:rPr lang="en-US" sz="1800" b="0" dirty="0" smtClean="0"/>
              <a:t>Salt Waste Processing Facility Project Office (SWPFPO) Integrated Project Team (IPT) </a:t>
            </a:r>
            <a:r>
              <a:rPr lang="en-US" sz="1800" b="0" dirty="0"/>
              <a:t>oversight activities leading to </a:t>
            </a:r>
            <a:r>
              <a:rPr lang="en-US" sz="1800" b="0" dirty="0" smtClean="0"/>
              <a:t>Critical </a:t>
            </a:r>
            <a:r>
              <a:rPr lang="en-US" sz="1800" b="0" dirty="0"/>
              <a:t>Decision 4 (CD-4)</a:t>
            </a:r>
          </a:p>
          <a:p>
            <a:pPr>
              <a:spcBef>
                <a:spcPts val="3000"/>
              </a:spcBef>
            </a:pPr>
            <a:r>
              <a:rPr lang="en-US" sz="1800" b="0" dirty="0" smtClean="0"/>
              <a:t>The CVP focuses on 4 Primary Areas:</a:t>
            </a:r>
            <a:endParaRPr lang="en-US" sz="1800" b="0" dirty="0"/>
          </a:p>
          <a:p>
            <a:pPr lvl="1">
              <a:spcBef>
                <a:spcPts val="600"/>
              </a:spcBef>
            </a:pPr>
            <a:r>
              <a:rPr lang="en-US" sz="1600" dirty="0"/>
              <a:t>Construction </a:t>
            </a:r>
            <a:r>
              <a:rPr lang="en-US" sz="1600" dirty="0" smtClean="0"/>
              <a:t>Complete (</a:t>
            </a:r>
            <a:r>
              <a:rPr lang="en-US" sz="1600" dirty="0"/>
              <a:t>Turnover)</a:t>
            </a:r>
          </a:p>
          <a:p>
            <a:pPr lvl="1">
              <a:spcBef>
                <a:spcPts val="600"/>
              </a:spcBef>
            </a:pPr>
            <a:r>
              <a:rPr lang="en-US" sz="1600" dirty="0"/>
              <a:t>Component/System Testing</a:t>
            </a:r>
          </a:p>
          <a:p>
            <a:pPr lvl="1">
              <a:spcBef>
                <a:spcPts val="600"/>
              </a:spcBef>
            </a:pPr>
            <a:r>
              <a:rPr lang="en-US" sz="1600" dirty="0"/>
              <a:t>Operational Verification</a:t>
            </a:r>
          </a:p>
          <a:p>
            <a:pPr lvl="1">
              <a:spcBef>
                <a:spcPts val="600"/>
              </a:spcBef>
            </a:pPr>
            <a:r>
              <a:rPr lang="en-US" sz="1600" dirty="0"/>
              <a:t>Readiness </a:t>
            </a:r>
            <a:r>
              <a:rPr lang="en-US" sz="1600" dirty="0" smtClean="0"/>
              <a:t>Validation</a:t>
            </a:r>
          </a:p>
          <a:p>
            <a:pPr>
              <a:spcBef>
                <a:spcPts val="3000"/>
              </a:spcBef>
            </a:pPr>
            <a:r>
              <a:rPr lang="en-US" sz="1800" b="0" dirty="0"/>
              <a:t>Turnover Oversight Process is governed by </a:t>
            </a:r>
            <a:r>
              <a:rPr lang="en-US" sz="1800" b="0" dirty="0" smtClean="0"/>
              <a:t>          SWPF-15-DI-001</a:t>
            </a:r>
            <a:endParaRPr lang="en-US" sz="1800" b="0" dirty="0"/>
          </a:p>
          <a:p>
            <a:pPr>
              <a:spcBef>
                <a:spcPts val="3000"/>
              </a:spcBef>
            </a:pPr>
            <a:endParaRPr lang="en-US" sz="1800" dirty="0"/>
          </a:p>
          <a:p>
            <a:pPr>
              <a:spcBef>
                <a:spcPts val="3000"/>
              </a:spcBef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894163-4D4E-43E5-93D7-C891A93D7C42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3" t="15007" r="26209" b="2676"/>
          <a:stretch/>
        </p:blipFill>
        <p:spPr bwMode="auto">
          <a:xfrm>
            <a:off x="5522612" y="896299"/>
            <a:ext cx="3340730" cy="469874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86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600" b="1" kern="1200" dirty="0">
                <a:solidFill>
                  <a:srgbClr val="005596"/>
                </a:solidFill>
                <a:latin typeface="Arial Narrow" pitchFamily="34" charset="0"/>
                <a:ea typeface="+mn-ea"/>
                <a:cs typeface="+mn-cs"/>
              </a:rPr>
              <a:t>Purpose and 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67949"/>
            <a:ext cx="8440848" cy="4648200"/>
          </a:xfrm>
        </p:spPr>
        <p:txBody>
          <a:bodyPr>
            <a:normAutofit/>
          </a:bodyPr>
          <a:lstStyle/>
          <a:p>
            <a:r>
              <a:rPr lang="en-US" sz="2000" b="0" dirty="0" smtClean="0"/>
              <a:t>To provide an overview of the contract requirements and processes implemented to ensure the Salt Waste Processing Facility (SWPF) has attained a state of Construction Completion </a:t>
            </a:r>
          </a:p>
          <a:p>
            <a:endParaRPr lang="en-US" sz="2000" b="0" dirty="0" smtClean="0"/>
          </a:p>
          <a:p>
            <a:r>
              <a:rPr lang="en-US" sz="2000" b="0" dirty="0" smtClean="0"/>
              <a:t>To provide assurance that DOE and the contractor have a high level of confidence that the </a:t>
            </a:r>
            <a:r>
              <a:rPr lang="en-US" sz="2000" b="0" dirty="0"/>
              <a:t>facility components and </a:t>
            </a:r>
            <a:r>
              <a:rPr lang="en-US" sz="2000" b="0" dirty="0" smtClean="0"/>
              <a:t>systems, </a:t>
            </a:r>
            <a:r>
              <a:rPr lang="en-US" sz="2000" b="0" dirty="0"/>
              <a:t>processes</a:t>
            </a:r>
            <a:r>
              <a:rPr lang="en-US" sz="2000" b="0" dirty="0" smtClean="0"/>
              <a:t>, people and paper are in place to commence testing</a:t>
            </a:r>
          </a:p>
          <a:p>
            <a:endParaRPr lang="en-US" sz="2000" b="0" dirty="0" smtClean="0"/>
          </a:p>
          <a:p>
            <a:endParaRPr lang="en-US" sz="2000" b="0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89975" y="6630988"/>
            <a:ext cx="454025" cy="227012"/>
          </a:xfrm>
        </p:spPr>
        <p:txBody>
          <a:bodyPr/>
          <a:lstStyle/>
          <a:p>
            <a:pPr>
              <a:defRPr/>
            </a:pPr>
            <a:fld id="{2444089C-2598-4E84-8AB0-ADD5C3B8A980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7" t="41551" r="19313" b="21235"/>
          <a:stretch/>
        </p:blipFill>
        <p:spPr bwMode="auto">
          <a:xfrm>
            <a:off x="1414265" y="3345759"/>
            <a:ext cx="6196506" cy="247215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33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600" b="1" kern="1200" dirty="0">
                <a:solidFill>
                  <a:srgbClr val="005596"/>
                </a:solidFill>
                <a:latin typeface="Arial Narrow" pitchFamily="34" charset="0"/>
                <a:ea typeface="+mn-ea"/>
                <a:cs typeface="+mn-cs"/>
              </a:rPr>
              <a:t>DOE Turnover Oversight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894163-4D4E-43E5-93D7-C891A93D7C42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Down Arrow 4"/>
          <p:cNvSpPr/>
          <p:nvPr/>
        </p:nvSpPr>
        <p:spPr>
          <a:xfrm>
            <a:off x="4190533" y="1158829"/>
            <a:ext cx="685800" cy="3044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Assessmen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t</a:t>
            </a:r>
            <a:endParaRPr lang="en-US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695313" y="919755"/>
            <a:ext cx="2308361" cy="10918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Turnover 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Package Review</a:t>
            </a:r>
          </a:p>
          <a:p>
            <a:pPr algn="ctr"/>
            <a:endParaRPr lang="en-US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695314" y="2479901"/>
            <a:ext cx="2308361" cy="10918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Walkdowns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Punchlist</a:t>
            </a:r>
            <a:endParaRPr lang="en-US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078593" y="2479901"/>
            <a:ext cx="2308361" cy="10918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Documentation: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Turnover Checklist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Turnover Affirmation </a:t>
            </a:r>
          </a:p>
          <a:p>
            <a:pPr algn="ctr"/>
            <a:endParaRPr lang="en-US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078595" y="919755"/>
            <a:ext cx="2308361" cy="10918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Personnel</a:t>
            </a:r>
            <a:endParaRPr lang="en-US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400603" y="5204800"/>
            <a:ext cx="2308361" cy="60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Line Management Review Board (LMRB)</a:t>
            </a:r>
            <a:endParaRPr lang="en-US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12" name="Straight Arrow Connector 11"/>
          <p:cNvCxnSpPr>
            <a:stCxn id="9" idx="3"/>
          </p:cNvCxnSpPr>
          <p:nvPr/>
        </p:nvCxnSpPr>
        <p:spPr>
          <a:xfrm>
            <a:off x="3386956" y="1465665"/>
            <a:ext cx="965502" cy="682611"/>
          </a:xfrm>
          <a:prstGeom prst="straightConnector1">
            <a:avLst/>
          </a:prstGeom>
          <a:ln w="1587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386956" y="2978193"/>
            <a:ext cx="965502" cy="593528"/>
          </a:xfrm>
          <a:prstGeom prst="straightConnector1">
            <a:avLst/>
          </a:prstGeom>
          <a:ln w="1587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1"/>
          </p:cNvCxnSpPr>
          <p:nvPr/>
        </p:nvCxnSpPr>
        <p:spPr>
          <a:xfrm flipH="1">
            <a:off x="4720758" y="1465665"/>
            <a:ext cx="974555" cy="682611"/>
          </a:xfrm>
          <a:prstGeom prst="straightConnector1">
            <a:avLst/>
          </a:prstGeom>
          <a:ln w="1587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4720758" y="2978193"/>
            <a:ext cx="974555" cy="593528"/>
          </a:xfrm>
          <a:prstGeom prst="straightConnector1">
            <a:avLst/>
          </a:prstGeom>
          <a:ln w="1587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424316" y="4417203"/>
            <a:ext cx="2419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 Narrow" panose="020B0606020202030204" pitchFamily="34" charset="0"/>
              </a:rPr>
              <a:t>All 71 systems go through this process</a:t>
            </a:r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389228" y="4247041"/>
            <a:ext cx="2308361" cy="5619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SWPF Project Office Management</a:t>
            </a:r>
            <a:endParaRPr lang="en-US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14" name="Straight Arrow Connector 13"/>
          <p:cNvCxnSpPr>
            <a:stCxn id="17" idx="2"/>
            <a:endCxn id="10" idx="0"/>
          </p:cNvCxnSpPr>
          <p:nvPr/>
        </p:nvCxnSpPr>
        <p:spPr>
          <a:xfrm>
            <a:off x="4543409" y="4809011"/>
            <a:ext cx="11375" cy="39578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45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600" b="1" kern="1200" dirty="0">
                <a:solidFill>
                  <a:srgbClr val="005596"/>
                </a:solidFill>
                <a:latin typeface="Arial Narrow" pitchFamily="34" charset="0"/>
                <a:ea typeface="+mn-ea"/>
                <a:cs typeface="+mn-cs"/>
              </a:rPr>
              <a:t>DOE Turnover Oversight </a:t>
            </a:r>
            <a:r>
              <a:rPr lang="en-US" sz="2600" b="1" kern="1200" dirty="0" smtClean="0">
                <a:solidFill>
                  <a:srgbClr val="005596"/>
                </a:solidFill>
                <a:latin typeface="Arial Narrow" pitchFamily="34" charset="0"/>
                <a:ea typeface="+mn-ea"/>
                <a:cs typeface="+mn-cs"/>
              </a:rPr>
              <a:t>– Personnel</a:t>
            </a:r>
            <a:endParaRPr lang="en-US" sz="2600" b="1" strike="sngStrike" kern="1200" dirty="0">
              <a:solidFill>
                <a:srgbClr val="FF0000"/>
              </a:solidFill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001" y="819298"/>
            <a:ext cx="8229600" cy="5739998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1800" b="0" dirty="0" smtClean="0"/>
              <a:t>Turnover Personnel assigned for EACH system</a:t>
            </a:r>
          </a:p>
          <a:p>
            <a:pPr lvl="1">
              <a:spcBef>
                <a:spcPts val="1200"/>
              </a:spcBef>
            </a:pPr>
            <a:r>
              <a:rPr lang="en-US" sz="1800" dirty="0" smtClean="0"/>
              <a:t>DOE IPT </a:t>
            </a:r>
            <a:r>
              <a:rPr lang="en-US" sz="1800" dirty="0"/>
              <a:t>System </a:t>
            </a:r>
            <a:r>
              <a:rPr lang="en-US" sz="1800" dirty="0" smtClean="0"/>
              <a:t>Lead </a:t>
            </a:r>
            <a:endParaRPr lang="en-US" sz="1800" dirty="0"/>
          </a:p>
          <a:p>
            <a:pPr lvl="2">
              <a:spcBef>
                <a:spcPts val="600"/>
              </a:spcBef>
            </a:pPr>
            <a:r>
              <a:rPr lang="en-US" sz="1600" i="0" dirty="0" smtClean="0"/>
              <a:t>Member of </a:t>
            </a:r>
            <a:r>
              <a:rPr lang="en-US" sz="1600" i="0" dirty="0"/>
              <a:t>the SWPFPO IPT Construction and Startup </a:t>
            </a:r>
            <a:r>
              <a:rPr lang="en-US" sz="1600" i="0" dirty="0" smtClean="0"/>
              <a:t>(C&amp;SU) Division</a:t>
            </a:r>
            <a:endParaRPr lang="en-US" sz="1600" i="0" dirty="0"/>
          </a:p>
          <a:p>
            <a:pPr lvl="2">
              <a:spcBef>
                <a:spcPts val="600"/>
              </a:spcBef>
            </a:pPr>
            <a:r>
              <a:rPr lang="en-US" sz="1600" i="0" dirty="0"/>
              <a:t>Serves as </a:t>
            </a:r>
            <a:r>
              <a:rPr lang="en-US" sz="1600" i="0" dirty="0" smtClean="0"/>
              <a:t>CVP’s </a:t>
            </a:r>
            <a:r>
              <a:rPr lang="en-US" sz="1600" i="0" dirty="0"/>
              <a:t>Construction Turnover </a:t>
            </a:r>
            <a:r>
              <a:rPr lang="en-US" sz="1600" i="0" dirty="0" smtClean="0"/>
              <a:t>Specialist</a:t>
            </a:r>
            <a:endParaRPr lang="en-US" sz="1600" i="0" dirty="0"/>
          </a:p>
          <a:p>
            <a:pPr lvl="1">
              <a:spcBef>
                <a:spcPts val="1800"/>
              </a:spcBef>
            </a:pPr>
            <a:r>
              <a:rPr lang="en-US" sz="1800" dirty="0"/>
              <a:t>DOE IPT System </a:t>
            </a:r>
            <a:r>
              <a:rPr lang="en-US" sz="1800" dirty="0" smtClean="0"/>
              <a:t>Engineering </a:t>
            </a:r>
            <a:r>
              <a:rPr lang="en-US" sz="1800" dirty="0"/>
              <a:t>Lead</a:t>
            </a:r>
          </a:p>
          <a:p>
            <a:pPr lvl="2">
              <a:spcBef>
                <a:spcPts val="600"/>
              </a:spcBef>
            </a:pPr>
            <a:r>
              <a:rPr lang="en-US" sz="1600" i="0" dirty="0" smtClean="0"/>
              <a:t>Member of </a:t>
            </a:r>
            <a:r>
              <a:rPr lang="en-US" sz="1600" i="0" dirty="0"/>
              <a:t>SWPFPO ITP Engineering </a:t>
            </a:r>
            <a:r>
              <a:rPr lang="en-US" sz="1600" i="0" dirty="0" smtClean="0"/>
              <a:t>Division</a:t>
            </a:r>
            <a:endParaRPr lang="en-US" sz="1600" i="0" dirty="0"/>
          </a:p>
          <a:p>
            <a:pPr lvl="1">
              <a:spcBef>
                <a:spcPts val="1800"/>
              </a:spcBef>
            </a:pPr>
            <a:r>
              <a:rPr lang="en-US" sz="1800" dirty="0"/>
              <a:t>DOE IPT </a:t>
            </a:r>
            <a:r>
              <a:rPr lang="en-US" sz="1800" dirty="0" smtClean="0"/>
              <a:t>C&amp;SU Division</a:t>
            </a:r>
          </a:p>
          <a:p>
            <a:pPr lvl="2">
              <a:spcBef>
                <a:spcPts val="600"/>
              </a:spcBef>
            </a:pPr>
            <a:r>
              <a:rPr lang="en-US" sz="1600" i="0" dirty="0" smtClean="0"/>
              <a:t>Member </a:t>
            </a:r>
            <a:r>
              <a:rPr lang="en-US" sz="1600" i="0" dirty="0"/>
              <a:t>of the SWPFPO IPT </a:t>
            </a:r>
            <a:r>
              <a:rPr lang="en-US" sz="1600" i="0" dirty="0" smtClean="0"/>
              <a:t>C&amp;SU Division</a:t>
            </a:r>
            <a:endParaRPr lang="en-US" sz="1600" i="0" dirty="0"/>
          </a:p>
          <a:p>
            <a:pPr>
              <a:spcBef>
                <a:spcPts val="1800"/>
              </a:spcBef>
            </a:pPr>
            <a:r>
              <a:rPr lang="en-US" sz="1800" b="0" dirty="0" smtClean="0"/>
              <a:t>Turnover Personnel received training on the DOE oversight procedure</a:t>
            </a:r>
          </a:p>
          <a:p>
            <a:pPr>
              <a:spcBef>
                <a:spcPts val="1800"/>
              </a:spcBef>
            </a:pPr>
            <a:r>
              <a:rPr lang="en-US" sz="1800" b="0" dirty="0" smtClean="0"/>
              <a:t>DOE SWPFPO has Subject Matter Experts (SMEs) with experience from other DOE projects (IWTU, DUF6, MOX, DWPF, ARP/MCU) </a:t>
            </a:r>
            <a:r>
              <a:rPr lang="en-US" sz="1800" dirty="0" smtClean="0"/>
              <a:t> </a:t>
            </a:r>
            <a:r>
              <a:rPr lang="en-US" sz="1800" b="0" dirty="0" smtClean="0"/>
              <a:t> </a:t>
            </a:r>
          </a:p>
          <a:p>
            <a:pPr>
              <a:spcBef>
                <a:spcPts val="1200"/>
              </a:spcBef>
            </a:pPr>
            <a:endParaRPr lang="en-US" sz="1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894163-4D4E-43E5-93D7-C891A93D7C42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10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600" b="1" kern="1200" dirty="0">
                <a:solidFill>
                  <a:srgbClr val="005596"/>
                </a:solidFill>
                <a:latin typeface="Arial Narrow" pitchFamily="34" charset="0"/>
                <a:ea typeface="+mn-ea"/>
                <a:cs typeface="+mn-cs"/>
              </a:rPr>
              <a:t>DOE Turnover Oversight </a:t>
            </a:r>
            <a:r>
              <a:rPr lang="en-US" sz="2600" b="1" kern="1200" dirty="0" smtClean="0">
                <a:solidFill>
                  <a:srgbClr val="005596"/>
                </a:solidFill>
                <a:latin typeface="Arial Narrow" pitchFamily="34" charset="0"/>
                <a:ea typeface="+mn-ea"/>
                <a:cs typeface="+mn-cs"/>
              </a:rPr>
              <a:t>– Personnel </a:t>
            </a:r>
            <a:r>
              <a:rPr lang="en-US" sz="1400" b="1" kern="1200" dirty="0" smtClean="0">
                <a:solidFill>
                  <a:srgbClr val="005596"/>
                </a:solidFill>
                <a:latin typeface="Arial Narrow" pitchFamily="34" charset="0"/>
              </a:rPr>
              <a:t>(cont</a:t>
            </a:r>
            <a:r>
              <a:rPr lang="en-US" sz="1400" b="1" kern="1200" dirty="0">
                <a:solidFill>
                  <a:srgbClr val="005596"/>
                </a:solidFill>
                <a:latin typeface="Arial Narrow" pitchFamily="34" charset="0"/>
              </a:rPr>
              <a:t>.)</a:t>
            </a:r>
            <a:endParaRPr lang="en-US" sz="1600" b="1" kern="1200" dirty="0">
              <a:solidFill>
                <a:srgbClr val="005596"/>
              </a:solidFill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306" y="815115"/>
            <a:ext cx="8878694" cy="2172903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US" sz="1800" b="0" dirty="0"/>
              <a:t>System Responsibility Matrix </a:t>
            </a:r>
            <a:endParaRPr lang="en-US" sz="1800" dirty="0" smtClean="0"/>
          </a:p>
          <a:p>
            <a:pPr marL="236538"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dirty="0" smtClean="0"/>
              <a:t>The 71 systems were divided into 12 areas aligned with the Parsons’ CSE assignments</a:t>
            </a:r>
          </a:p>
          <a:p>
            <a:pPr marL="236538"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dirty="0" smtClean="0"/>
              <a:t>IPT assigned personnel based on subject area of expertise</a:t>
            </a:r>
          </a:p>
          <a:p>
            <a:pPr marL="466725" lvl="2" indent="-236538">
              <a:spcBef>
                <a:spcPts val="600"/>
              </a:spcBef>
              <a:buFont typeface="Arial" panose="020B0604020202020204" pitchFamily="34" charset="0"/>
              <a:buChar char="‒"/>
            </a:pPr>
            <a:r>
              <a:rPr lang="en-US" dirty="0" smtClean="0"/>
              <a:t>The right people reviewing the right systems</a:t>
            </a:r>
          </a:p>
          <a:p>
            <a:pPr>
              <a:spcBef>
                <a:spcPts val="1200"/>
              </a:spcBef>
            </a:pPr>
            <a:endParaRPr lang="en-US" sz="1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894163-4D4E-43E5-93D7-C891A93D7C42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619494"/>
              </p:ext>
            </p:extLst>
          </p:nvPr>
        </p:nvGraphicFramePr>
        <p:xfrm>
          <a:off x="116186" y="2745775"/>
          <a:ext cx="8839200" cy="26814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24551"/>
                <a:gridCol w="2029484"/>
                <a:gridCol w="2097245"/>
                <a:gridCol w="794255"/>
                <a:gridCol w="964916"/>
                <a:gridCol w="964916"/>
                <a:gridCol w="963833"/>
              </a:tblGrid>
              <a:tr h="306283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</a:rPr>
                        <a:t>Area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477" marR="5447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</a:rPr>
                        <a:t>System Turnover ID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477" marR="5447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</a:rPr>
                        <a:t>Title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477" marR="5447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</a:rPr>
                        <a:t>DOE IPT Turnover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</a:rPr>
                        <a:t>System Lead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477" marR="5447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</a:rPr>
                        <a:t>DOE Design Authority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</a:rPr>
                        <a:t>System Lead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477" marR="5447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531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Primary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477" marR="5447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Alternate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477" marR="5447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Primary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477" marR="5447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Alternate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477" marR="5447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3142"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</a:rPr>
                        <a:t>Electrical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477" marR="544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ELEC-00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477" marR="544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Electrical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477" marR="544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Bryan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477" marR="544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Albright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477" marR="544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Tshishiku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477" marR="544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Tshishiku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477" marR="544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31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DG-00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477" marR="544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Standby Diesel Generator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477" marR="544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531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UPS-00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477" marR="544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Uninterruptable Power Supply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477" marR="544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531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PMS-00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477" marR="544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Power Monitoring System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477" marR="544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53142"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</a:rPr>
                        <a:t>BPCS/SIS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477" marR="544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ICP-00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477" marR="544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Instrument Control Panels 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477" marR="544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Bryan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477" marR="544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Albright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477" marR="544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Vanpeursem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477" marR="544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Hewitt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477" marR="544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31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BPCS-00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477" marR="544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Basic Process Control System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477" marR="544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Hewitt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477" marR="544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Vanpeursem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477" marR="544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31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SIS-00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477" marR="544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Safety Instrumented System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477" marR="544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531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RPS-00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477" marR="544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Radiation Monitoring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477" marR="544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Tshishiku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477" marR="544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31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CTV-00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477" marR="544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CCTV 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477" marR="544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53142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</a:rPr>
                        <a:t>Plant Air/Gas/Dilution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477" marR="544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AIR-00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477" marR="544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Plant Air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477" marR="544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Bryan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477" marR="544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Mayo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477" marR="544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Zalants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477" marR="544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Ridley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477" marR="544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31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AIR-01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477" marR="544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Plant Air – AFF Segments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477" marR="544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531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ADS-00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477" marR="544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Air Dilution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477" marR="544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5314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</a:rPr>
                        <a:t>Material Handling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477" marR="544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MHD-00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477" marR="544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Material Handling Equipment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477" marR="544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Bryan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477" marR="544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Albright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477" marR="544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Zalants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477" marR="544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Tshishiku</a:t>
                      </a:r>
                      <a:endParaRPr lang="en-US" sz="9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477" marR="544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524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894163-4D4E-43E5-93D7-C891A93D7C42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77421" y="159138"/>
            <a:ext cx="8707272" cy="487362"/>
          </a:xfrm>
          <a:prstGeom prst="rect">
            <a:avLst/>
          </a:prstGeom>
        </p:spPr>
        <p:txBody>
          <a:bodyPr/>
          <a:lstStyle>
            <a:lvl1pPr eaLnBrk="1" hangingPunct="1">
              <a:defRPr sz="2600" b="1">
                <a:solidFill>
                  <a:srgbClr val="005596"/>
                </a:solidFill>
                <a:latin typeface="Arial Narrow" pitchFamily="34" charset="0"/>
              </a:defRPr>
            </a:lvl1pPr>
            <a:lvl2pPr algn="ctr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en-US" dirty="0"/>
              <a:t>DOE Turnover Oversight  - Turnover Package Review 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-86624" y="776783"/>
            <a:ext cx="3771384" cy="450453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31775" indent="-115888">
              <a:spcBef>
                <a:spcPts val="1200"/>
              </a:spcBef>
            </a:pPr>
            <a:r>
              <a:rPr lang="en-US" sz="1800" kern="0" dirty="0" smtClean="0">
                <a:latin typeface="Arial Narrow" panose="020B0606020202030204" pitchFamily="34" charset="0"/>
              </a:rPr>
              <a:t>DOE reviews all turnover packages</a:t>
            </a:r>
          </a:p>
          <a:p>
            <a:pPr marL="231775" indent="-115888">
              <a:spcBef>
                <a:spcPts val="1200"/>
              </a:spcBef>
            </a:pPr>
            <a:r>
              <a:rPr lang="en-US" sz="1800" kern="0" dirty="0" smtClean="0">
                <a:latin typeface="Arial Narrow" panose="020B0606020202030204" pitchFamily="34" charset="0"/>
              </a:rPr>
              <a:t>Turnover Package review starts prior to initial walk down.</a:t>
            </a:r>
          </a:p>
          <a:p>
            <a:pPr marL="231775" indent="-115888">
              <a:spcBef>
                <a:spcPts val="1200"/>
              </a:spcBef>
            </a:pPr>
            <a:r>
              <a:rPr lang="en-US" sz="1800" kern="0" dirty="0" smtClean="0">
                <a:latin typeface="Arial Narrow" panose="020B0606020202030204" pitchFamily="34" charset="0"/>
              </a:rPr>
              <a:t>Turnover Package review is completed after the final walk down.</a:t>
            </a:r>
          </a:p>
          <a:p>
            <a:pPr marL="231775" indent="-115888">
              <a:spcBef>
                <a:spcPts val="1200"/>
              </a:spcBef>
            </a:pPr>
            <a:r>
              <a:rPr lang="en-US" sz="1800" kern="0" dirty="0" smtClean="0">
                <a:latin typeface="Arial Narrow" panose="020B0606020202030204" pitchFamily="34" charset="0"/>
              </a:rPr>
              <a:t>Data is readily available for review via the  Parsons Turnover System Summary Database</a:t>
            </a:r>
          </a:p>
          <a:p>
            <a:pPr marL="404813" lvl="1" indent="-115888">
              <a:spcBef>
                <a:spcPts val="600"/>
              </a:spcBef>
            </a:pPr>
            <a:r>
              <a:rPr lang="en-US" sz="1600" kern="0" dirty="0" smtClean="0">
                <a:latin typeface="Arial Narrow" panose="020B0606020202030204" pitchFamily="34" charset="0"/>
              </a:rPr>
              <a:t>Within a few clicks the reviewer has access to actual scanned work documents </a:t>
            </a:r>
          </a:p>
          <a:p>
            <a:pPr marL="404813" lvl="1" indent="-115888">
              <a:spcBef>
                <a:spcPts val="600"/>
              </a:spcBef>
            </a:pPr>
            <a:r>
              <a:rPr lang="en-US" sz="1600" kern="0" dirty="0" smtClean="0">
                <a:latin typeface="Arial Narrow" panose="020B0606020202030204" pitchFamily="34" charset="0"/>
              </a:rPr>
              <a:t>This  system should be a best practice in the lessons learned report</a:t>
            </a:r>
          </a:p>
          <a:p>
            <a:pPr marL="231775" indent="-115888">
              <a:spcBef>
                <a:spcPts val="1200"/>
              </a:spcBef>
            </a:pPr>
            <a:r>
              <a:rPr lang="en-US" sz="1800" kern="0" dirty="0" smtClean="0">
                <a:latin typeface="Arial Narrow" panose="020B0606020202030204" pitchFamily="34" charset="0"/>
              </a:rPr>
              <a:t>The database consists of 12 different databases linked together which allows the system to provide current data</a:t>
            </a:r>
          </a:p>
          <a:p>
            <a:pPr>
              <a:spcBef>
                <a:spcPts val="1200"/>
              </a:spcBef>
            </a:pPr>
            <a:endParaRPr lang="en-US" sz="1800" kern="0" dirty="0" smtClean="0">
              <a:latin typeface="Arial Narrow" panose="020B0606020202030204" pitchFamily="34" charset="0"/>
            </a:endParaRPr>
          </a:p>
          <a:p>
            <a:pPr lvl="1">
              <a:spcBef>
                <a:spcPts val="1200"/>
              </a:spcBef>
            </a:pPr>
            <a:endParaRPr lang="en-US" sz="1800" kern="0" dirty="0" smtClean="0">
              <a:latin typeface="Arial Narrow" panose="020B0606020202030204" pitchFamily="34" charset="0"/>
            </a:endParaRPr>
          </a:p>
          <a:p>
            <a:pPr lvl="1">
              <a:spcBef>
                <a:spcPts val="1200"/>
              </a:spcBef>
            </a:pPr>
            <a:endParaRPr lang="en-US" sz="1800" kern="0" dirty="0" smtClean="0">
              <a:latin typeface="Arial Narrow" panose="020B0606020202030204" pitchFamily="34" charset="0"/>
            </a:endParaRPr>
          </a:p>
          <a:p>
            <a:pPr>
              <a:spcBef>
                <a:spcPts val="1200"/>
              </a:spcBef>
            </a:pPr>
            <a:endParaRPr lang="en-US" sz="1800" kern="0" dirty="0" smtClean="0">
              <a:latin typeface="Arial Narrow" panose="020B0606020202030204" pitchFamily="34" charset="0"/>
            </a:endParaRPr>
          </a:p>
          <a:p>
            <a:pPr marL="0" indent="0">
              <a:spcBef>
                <a:spcPts val="1200"/>
              </a:spcBef>
              <a:buFontTx/>
              <a:buNone/>
            </a:pPr>
            <a:endParaRPr lang="en-US" sz="1800" kern="0" dirty="0">
              <a:latin typeface="Arial Narrow" panose="020B0606020202030204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6" b="6258"/>
          <a:stretch/>
        </p:blipFill>
        <p:spPr bwMode="auto">
          <a:xfrm>
            <a:off x="3684760" y="936647"/>
            <a:ext cx="5085708" cy="47343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51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600" b="1" kern="1200" dirty="0">
                <a:solidFill>
                  <a:srgbClr val="005596"/>
                </a:solidFill>
                <a:latin typeface="Arial Narrow" pitchFamily="34" charset="0"/>
                <a:ea typeface="+mn-ea"/>
                <a:cs typeface="+mn-cs"/>
              </a:rPr>
              <a:t>DOE Turnover Oversight – Turnover </a:t>
            </a:r>
            <a:r>
              <a:rPr lang="en-US" sz="2600" b="1" kern="1200" dirty="0" smtClean="0">
                <a:solidFill>
                  <a:srgbClr val="005596"/>
                </a:solidFill>
                <a:latin typeface="Arial Narrow" pitchFamily="34" charset="0"/>
                <a:ea typeface="+mn-ea"/>
                <a:cs typeface="+mn-cs"/>
              </a:rPr>
              <a:t>Package Review </a:t>
            </a:r>
            <a:r>
              <a:rPr lang="en-US" sz="1400" b="1" kern="1200" dirty="0">
                <a:solidFill>
                  <a:srgbClr val="005596"/>
                </a:solidFill>
                <a:latin typeface="Arial Narrow" pitchFamily="34" charset="0"/>
              </a:rPr>
              <a:t>(cont.)</a:t>
            </a:r>
            <a:r>
              <a:rPr lang="en-US" sz="1600" b="1" kern="1200" dirty="0" smtClean="0">
                <a:solidFill>
                  <a:srgbClr val="005596"/>
                </a:solidFill>
                <a:latin typeface="Arial Narrow" pitchFamily="34" charset="0"/>
                <a:ea typeface="+mn-ea"/>
                <a:cs typeface="+mn-cs"/>
              </a:rPr>
              <a:t> </a:t>
            </a:r>
            <a:endParaRPr lang="en-US" sz="1600" b="1" kern="1200" dirty="0">
              <a:solidFill>
                <a:srgbClr val="005596"/>
              </a:solidFill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925" y="769225"/>
            <a:ext cx="8229600" cy="4648200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800" dirty="0" smtClean="0"/>
              <a:t>Turnover </a:t>
            </a:r>
            <a:r>
              <a:rPr lang="en-US" sz="1800" dirty="0"/>
              <a:t>P</a:t>
            </a:r>
            <a:r>
              <a:rPr lang="en-US" sz="1800" dirty="0" smtClean="0"/>
              <a:t>ackage Reviewers</a:t>
            </a:r>
            <a:endParaRPr lang="en-US" sz="1800" dirty="0"/>
          </a:p>
          <a:p>
            <a:pPr lvl="1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Turnover System Lead (SL)</a:t>
            </a:r>
          </a:p>
          <a:p>
            <a:pPr lvl="2">
              <a:spcBef>
                <a:spcPts val="600"/>
              </a:spcBef>
              <a:buFont typeface="Arial" panose="020B0604020202020204" pitchFamily="34" charset="0"/>
              <a:buChar char="‒"/>
            </a:pPr>
            <a:r>
              <a:rPr lang="en-US" sz="1600" i="0" dirty="0"/>
              <a:t>Sections 1-4, 15-18 which cover </a:t>
            </a:r>
            <a:r>
              <a:rPr lang="en-US" sz="1600" i="0" dirty="0" smtClean="0"/>
              <a:t>Administrative </a:t>
            </a:r>
            <a:r>
              <a:rPr lang="en-US" sz="1600" i="0" dirty="0"/>
              <a:t>sections, system boundaries, maintenance sections, and other</a:t>
            </a:r>
          </a:p>
          <a:p>
            <a:pPr lvl="2">
              <a:spcBef>
                <a:spcPts val="600"/>
              </a:spcBef>
              <a:buFont typeface="Arial" panose="020B0604020202020204" pitchFamily="34" charset="0"/>
              <a:buChar char="‒"/>
            </a:pPr>
            <a:r>
              <a:rPr lang="en-US" sz="1600" i="0" dirty="0" smtClean="0"/>
              <a:t>The SL also combines other reviewers’ </a:t>
            </a:r>
            <a:r>
              <a:rPr lang="en-US" sz="1600" i="0" dirty="0"/>
              <a:t>inputs and prepares and presents the assessment </a:t>
            </a:r>
          </a:p>
          <a:p>
            <a:pPr lvl="1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Engineering (ENG) </a:t>
            </a:r>
          </a:p>
          <a:p>
            <a:pPr lvl="2">
              <a:spcBef>
                <a:spcPts val="600"/>
              </a:spcBef>
              <a:buFont typeface="Arial" panose="020B0604020202020204" pitchFamily="34" charset="0"/>
              <a:buChar char="‒"/>
            </a:pPr>
            <a:r>
              <a:rPr lang="en-US" sz="1600" i="0" dirty="0"/>
              <a:t>Sections 5-11 –commodities (valve list, line list, specialty items, equipment and cables)</a:t>
            </a:r>
          </a:p>
          <a:p>
            <a:pPr lvl="2">
              <a:spcBef>
                <a:spcPts val="600"/>
              </a:spcBef>
              <a:buFont typeface="Arial" panose="020B0604020202020204" pitchFamily="34" charset="0"/>
              <a:buChar char="‒"/>
            </a:pPr>
            <a:r>
              <a:rPr lang="en-US" sz="1600" i="0" dirty="0"/>
              <a:t>Includes </a:t>
            </a:r>
            <a:r>
              <a:rPr lang="en-US" sz="1600" i="0" dirty="0" smtClean="0"/>
              <a:t>design </a:t>
            </a:r>
            <a:r>
              <a:rPr lang="en-US" sz="1600" i="0" dirty="0"/>
              <a:t>and installation of the system to ensure </a:t>
            </a:r>
            <a:r>
              <a:rPr lang="en-US" sz="1600" i="0" dirty="0" smtClean="0"/>
              <a:t>they are </a:t>
            </a:r>
            <a:r>
              <a:rPr lang="en-US" sz="1600" i="0" dirty="0"/>
              <a:t>consistent with the system description in the </a:t>
            </a:r>
            <a:r>
              <a:rPr lang="en-US" sz="1600" i="0" dirty="0" smtClean="0"/>
              <a:t>Preliminary Documented Safety Analysis (PDSA)</a:t>
            </a:r>
            <a:endParaRPr lang="en-US" sz="1600" i="0" dirty="0"/>
          </a:p>
          <a:p>
            <a:pPr lvl="1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Construction and Start Up (C&amp;SU)</a:t>
            </a:r>
          </a:p>
          <a:p>
            <a:pPr lvl="2">
              <a:spcBef>
                <a:spcPts val="600"/>
              </a:spcBef>
              <a:buFont typeface="Arial" panose="020B0604020202020204" pitchFamily="34" charset="0"/>
              <a:buChar char="‒"/>
            </a:pPr>
            <a:r>
              <a:rPr lang="en-US" sz="1600" i="0" dirty="0"/>
              <a:t>Sections 12-14 work packages/quality records</a:t>
            </a:r>
          </a:p>
          <a:p>
            <a:pPr lvl="2">
              <a:spcBef>
                <a:spcPts val="600"/>
              </a:spcBef>
              <a:buFont typeface="Arial" panose="020B0604020202020204" pitchFamily="34" charset="0"/>
              <a:buChar char="‒"/>
            </a:pPr>
            <a:r>
              <a:rPr lang="en-US" sz="1600" i="0" dirty="0"/>
              <a:t>Documentation of field work complete as well as applicable Construction Acceptance Testing </a:t>
            </a:r>
          </a:p>
          <a:p>
            <a:pPr lvl="2"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sz="1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894163-4D4E-43E5-93D7-C891A93D7C42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04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600" b="1" kern="1200" dirty="0">
                <a:solidFill>
                  <a:srgbClr val="005596"/>
                </a:solidFill>
                <a:latin typeface="Arial Narrow" pitchFamily="34" charset="0"/>
                <a:ea typeface="+mn-ea"/>
                <a:cs typeface="+mn-cs"/>
              </a:rPr>
              <a:t>DOE Turnover Oversight – Walkdowns/Punchlist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426" y="744076"/>
            <a:ext cx="3604337" cy="5015174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sz="1800" b="0" dirty="0" smtClean="0"/>
              <a:t>Initial </a:t>
            </a:r>
            <a:r>
              <a:rPr lang="en-US" sz="1800" b="0" dirty="0"/>
              <a:t>and Final </a:t>
            </a:r>
            <a:r>
              <a:rPr lang="en-US" sz="1800" b="0" dirty="0" smtClean="0"/>
              <a:t>Walkdowns</a:t>
            </a:r>
            <a:endParaRPr lang="en-US" sz="1800" b="0" dirty="0"/>
          </a:p>
          <a:p>
            <a:pPr lvl="1">
              <a:spcBef>
                <a:spcPts val="600"/>
              </a:spcBef>
            </a:pPr>
            <a:r>
              <a:rPr lang="en-US" sz="1600" dirty="0" smtClean="0"/>
              <a:t>DOE participates in ALL Initial and Final System </a:t>
            </a:r>
            <a:r>
              <a:rPr lang="en-US" sz="1600" dirty="0"/>
              <a:t>W</a:t>
            </a:r>
            <a:r>
              <a:rPr lang="en-US" sz="1600" dirty="0" smtClean="0"/>
              <a:t>alkdowns</a:t>
            </a:r>
          </a:p>
          <a:p>
            <a:pPr lvl="1">
              <a:spcBef>
                <a:spcPts val="600"/>
              </a:spcBef>
            </a:pPr>
            <a:r>
              <a:rPr lang="en-US" sz="1600" dirty="0" smtClean="0"/>
              <a:t>System Lead participates </a:t>
            </a:r>
            <a:r>
              <a:rPr lang="en-US" sz="1600" dirty="0"/>
              <a:t>in and document </a:t>
            </a:r>
            <a:r>
              <a:rPr lang="en-US" sz="1600" dirty="0" smtClean="0"/>
              <a:t>the </a:t>
            </a:r>
            <a:r>
              <a:rPr lang="en-US" sz="1600" dirty="0"/>
              <a:t>formal walkdowns</a:t>
            </a:r>
          </a:p>
          <a:p>
            <a:pPr lvl="1">
              <a:spcBef>
                <a:spcPts val="600"/>
              </a:spcBef>
            </a:pPr>
            <a:r>
              <a:rPr lang="en-US" sz="1600" dirty="0"/>
              <a:t>QA participates as requested </a:t>
            </a:r>
          </a:p>
          <a:p>
            <a:pPr>
              <a:spcBef>
                <a:spcPts val="600"/>
              </a:spcBef>
            </a:pPr>
            <a:r>
              <a:rPr lang="en-US" sz="1800" b="0" dirty="0" smtClean="0"/>
              <a:t>Process </a:t>
            </a:r>
            <a:r>
              <a:rPr lang="en-US" sz="1800" b="0" dirty="0"/>
              <a:t>Improvements s</a:t>
            </a:r>
            <a:r>
              <a:rPr lang="en-US" sz="1800" b="0" dirty="0" smtClean="0"/>
              <a:t>ince implementation</a:t>
            </a:r>
            <a:endParaRPr lang="en-US" sz="1800" b="0" dirty="0"/>
          </a:p>
          <a:p>
            <a:pPr lvl="1">
              <a:spcBef>
                <a:spcPts val="600"/>
              </a:spcBef>
            </a:pPr>
            <a:r>
              <a:rPr lang="en-US" sz="1600" dirty="0" smtClean="0"/>
              <a:t>Improved formality for conduct of walkdowns</a:t>
            </a:r>
          </a:p>
          <a:p>
            <a:pPr lvl="1">
              <a:spcBef>
                <a:spcPts val="600"/>
              </a:spcBef>
            </a:pPr>
            <a:r>
              <a:rPr lang="en-US" sz="1600" dirty="0" smtClean="0"/>
              <a:t>Partnering </a:t>
            </a:r>
            <a:r>
              <a:rPr lang="en-US" sz="1600" dirty="0"/>
              <a:t>walkdowns between DOE oversight and Commissioning and Testing </a:t>
            </a:r>
            <a:r>
              <a:rPr lang="en-US" sz="1600" dirty="0" smtClean="0"/>
              <a:t>Group prior to Initial and/or Final Walkdowns</a:t>
            </a:r>
            <a:endParaRPr lang="en-US" sz="1600" dirty="0"/>
          </a:p>
          <a:p>
            <a:pPr lvl="1">
              <a:spcBef>
                <a:spcPts val="600"/>
              </a:spcBef>
            </a:pPr>
            <a:r>
              <a:rPr lang="en-US" sz="1600" dirty="0" smtClean="0"/>
              <a:t>DOE oversees validation </a:t>
            </a:r>
            <a:r>
              <a:rPr lang="en-US" sz="1600" dirty="0"/>
              <a:t>of </a:t>
            </a:r>
            <a:r>
              <a:rPr lang="en-US" sz="1600" dirty="0" smtClean="0"/>
              <a:t>Type “A” Punchlist Items </a:t>
            </a:r>
            <a:r>
              <a:rPr lang="en-US" sz="1600" dirty="0"/>
              <a:t>as they are </a:t>
            </a:r>
            <a:r>
              <a:rPr lang="en-US" sz="1600" dirty="0" smtClean="0"/>
              <a:t>completed</a:t>
            </a:r>
          </a:p>
          <a:p>
            <a:pPr lvl="1">
              <a:spcBef>
                <a:spcPts val="1800"/>
              </a:spcBef>
            </a:pPr>
            <a:endParaRPr lang="en-US" sz="1800" dirty="0"/>
          </a:p>
          <a:p>
            <a:pPr lvl="1">
              <a:spcBef>
                <a:spcPts val="1800"/>
              </a:spcBef>
            </a:pPr>
            <a:endParaRPr lang="en-US" sz="1800" dirty="0"/>
          </a:p>
          <a:p>
            <a:pPr lvl="1">
              <a:spcBef>
                <a:spcPts val="1800"/>
              </a:spcBef>
            </a:pPr>
            <a:endParaRPr lang="en-US" sz="1800" dirty="0"/>
          </a:p>
          <a:p>
            <a:pPr lvl="2">
              <a:spcBef>
                <a:spcPts val="1800"/>
              </a:spcBef>
            </a:pPr>
            <a:endParaRPr lang="en-US" dirty="0"/>
          </a:p>
          <a:p>
            <a:pPr>
              <a:spcBef>
                <a:spcPts val="1800"/>
              </a:spcBef>
            </a:pPr>
            <a:endParaRPr lang="en-US" sz="1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894163-4D4E-43E5-93D7-C891A93D7C42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798" y="1002076"/>
            <a:ext cx="5140351" cy="3859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24798" y="4814153"/>
            <a:ext cx="5140351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sz="1400" dirty="0"/>
              <a:t>Contactors turned over December 11, 2015</a:t>
            </a:r>
          </a:p>
        </p:txBody>
      </p:sp>
    </p:spTree>
    <p:extLst>
      <p:ext uri="{BB962C8B-B14F-4D97-AF65-F5344CB8AC3E}">
        <p14:creationId xmlns:p14="http://schemas.microsoft.com/office/powerpoint/2010/main" val="4416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600" b="1" kern="1200" dirty="0">
                <a:solidFill>
                  <a:srgbClr val="005596"/>
                </a:solidFill>
                <a:latin typeface="Arial Narrow" pitchFamily="34" charset="0"/>
                <a:ea typeface="+mn-ea"/>
                <a:cs typeface="+mn-cs"/>
              </a:rPr>
              <a:t>DOE Turnover Oversight – Documentation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4" y="729373"/>
            <a:ext cx="8547557" cy="2131518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1800" dirty="0" smtClean="0"/>
              <a:t>Turnover Checklist:</a:t>
            </a:r>
            <a:endParaRPr lang="en-US" sz="1800" dirty="0"/>
          </a:p>
          <a:p>
            <a:pPr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 smtClean="0"/>
              <a:t>SWPF-15-DI-001, Attachment 1, </a:t>
            </a:r>
            <a:r>
              <a:rPr lang="en-US" sz="1600" i="1" dirty="0"/>
              <a:t>DOE Turnover Oversight </a:t>
            </a:r>
            <a:r>
              <a:rPr lang="en-US" sz="1600" i="1" dirty="0" smtClean="0"/>
              <a:t>Guidance, </a:t>
            </a:r>
            <a:r>
              <a:rPr lang="en-US" sz="1600" dirty="0"/>
              <a:t>identifies criteria </a:t>
            </a:r>
            <a:r>
              <a:rPr lang="en-US" sz="1600" dirty="0" smtClean="0"/>
              <a:t>for </a:t>
            </a:r>
            <a:r>
              <a:rPr lang="en-US" sz="1600" dirty="0"/>
              <a:t>review </a:t>
            </a:r>
            <a:r>
              <a:rPr lang="en-US" sz="1600" dirty="0" smtClean="0"/>
              <a:t>of </a:t>
            </a:r>
            <a:r>
              <a:rPr lang="en-US" sz="1600" dirty="0"/>
              <a:t>each turnover activity/package section</a:t>
            </a:r>
          </a:p>
          <a:p>
            <a:pPr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Reviews are </a:t>
            </a:r>
            <a:r>
              <a:rPr lang="en-US" sz="1600" dirty="0" smtClean="0"/>
              <a:t>conducted on a </a:t>
            </a:r>
            <a:r>
              <a:rPr lang="en-US" sz="1600" dirty="0"/>
              <a:t>sampling </a:t>
            </a:r>
            <a:r>
              <a:rPr lang="en-US" sz="1600" dirty="0" smtClean="0"/>
              <a:t>basis</a:t>
            </a:r>
            <a:endParaRPr lang="en-US" sz="1600" dirty="0"/>
          </a:p>
          <a:p>
            <a:pPr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Sample size takes into account </a:t>
            </a:r>
            <a:r>
              <a:rPr lang="en-US" sz="1600" dirty="0" smtClean="0"/>
              <a:t>Safety Significant (SS) Items, </a:t>
            </a:r>
            <a:r>
              <a:rPr lang="en-US" sz="1600" dirty="0"/>
              <a:t>Mission </a:t>
            </a:r>
            <a:r>
              <a:rPr lang="en-US" sz="1600" dirty="0" smtClean="0"/>
              <a:t>Critical Nature of the System, and Hazards </a:t>
            </a:r>
            <a:r>
              <a:rPr lang="en-US" sz="1600" dirty="0"/>
              <a:t>and Risks</a:t>
            </a:r>
          </a:p>
          <a:p>
            <a:pPr lvl="1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/>
          </a:p>
          <a:p>
            <a:pPr lvl="1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/>
          </a:p>
          <a:p>
            <a:pPr lvl="2">
              <a:spcBef>
                <a:spcPts val="600"/>
              </a:spcBef>
              <a:buFont typeface="Arial" panose="020B0604020202020204" pitchFamily="34" charset="0"/>
              <a:buChar char="‒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894163-4D4E-43E5-93D7-C891A93D7C42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5122" name="Picture 2" descr="X:\SWPF\!Construction Division\SWPF Testing Turnover\March 2016 Presentation\Pictures\Attachment 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59" y="2670772"/>
            <a:ext cx="8547438" cy="32161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47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X:\SWPF\!Construction Division\SWPF Testing Turnover\March 2016 Presentation\Pictures\cartune checklist 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5650"/>
            <a:ext cx="4155859" cy="338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600" b="1" kern="1200" dirty="0">
                <a:solidFill>
                  <a:srgbClr val="005596"/>
                </a:solidFill>
                <a:latin typeface="Arial Narrow" pitchFamily="34" charset="0"/>
                <a:ea typeface="+mn-ea"/>
                <a:cs typeface="+mn-cs"/>
              </a:rPr>
              <a:t>DOE Turnover Oversight – </a:t>
            </a:r>
            <a:r>
              <a:rPr lang="en-US" sz="2600" b="1" kern="1200" dirty="0" smtClean="0">
                <a:solidFill>
                  <a:srgbClr val="005596"/>
                </a:solidFill>
                <a:latin typeface="Arial Narrow" pitchFamily="34" charset="0"/>
                <a:ea typeface="+mn-ea"/>
                <a:cs typeface="+mn-cs"/>
              </a:rPr>
              <a:t>Documentation </a:t>
            </a:r>
            <a:r>
              <a:rPr lang="en-US" sz="1400" b="1" kern="1200" dirty="0" smtClean="0">
                <a:solidFill>
                  <a:srgbClr val="005596"/>
                </a:solidFill>
                <a:latin typeface="Arial Narrow" pitchFamily="34" charset="0"/>
              </a:rPr>
              <a:t>(</a:t>
            </a:r>
            <a:r>
              <a:rPr lang="en-US" sz="1400" b="1" kern="1200" dirty="0">
                <a:solidFill>
                  <a:srgbClr val="005596"/>
                </a:solidFill>
                <a:latin typeface="Arial Narrow" pitchFamily="34" charset="0"/>
              </a:rPr>
              <a:t>cont.)</a:t>
            </a:r>
            <a:endParaRPr lang="en-US" sz="1600" b="1" kern="1200" dirty="0">
              <a:solidFill>
                <a:srgbClr val="005596"/>
              </a:solidFill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894163-4D4E-43E5-93D7-C891A93D7C42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8055" y="1765440"/>
            <a:ext cx="5103913" cy="3598507"/>
          </a:xfrm>
        </p:spPr>
        <p:txBody>
          <a:bodyPr/>
          <a:lstStyle/>
          <a:p>
            <a:pPr marL="0" indent="0">
              <a:spcBef>
                <a:spcPts val="1800"/>
              </a:spcBef>
              <a:buNone/>
            </a:pPr>
            <a:r>
              <a:rPr lang="en-US" sz="1800" dirty="0" smtClean="0"/>
              <a:t>Checklist</a:t>
            </a:r>
            <a:endParaRPr lang="en-US" sz="1800" dirty="0"/>
          </a:p>
          <a:p>
            <a:pPr lvl="1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Captures all activities performed by all reviewers</a:t>
            </a:r>
          </a:p>
          <a:p>
            <a:pPr lvl="2">
              <a:spcBef>
                <a:spcPts val="1800"/>
              </a:spcBef>
              <a:buFont typeface="Arial" panose="020B0604020202020204" pitchFamily="34" charset="0"/>
              <a:buChar char="‒"/>
            </a:pPr>
            <a:r>
              <a:rPr lang="en-US" sz="1600" dirty="0" smtClean="0"/>
              <a:t>Includes all </a:t>
            </a:r>
            <a:r>
              <a:rPr lang="en-US" sz="1600" dirty="0"/>
              <a:t>document reviews</a:t>
            </a:r>
          </a:p>
          <a:p>
            <a:pPr lvl="2">
              <a:spcBef>
                <a:spcPts val="1800"/>
              </a:spcBef>
              <a:buFont typeface="Arial" panose="020B0604020202020204" pitchFamily="34" charset="0"/>
              <a:buChar char="‒"/>
            </a:pPr>
            <a:r>
              <a:rPr lang="en-US" sz="1600" dirty="0" smtClean="0"/>
              <a:t>Includes observations </a:t>
            </a:r>
            <a:r>
              <a:rPr lang="en-US" sz="1600" dirty="0"/>
              <a:t>of the </a:t>
            </a:r>
            <a:r>
              <a:rPr lang="en-US" sz="1600" dirty="0" smtClean="0"/>
              <a:t>Contractor’s </a:t>
            </a:r>
            <a:r>
              <a:rPr lang="en-US" sz="1600" dirty="0"/>
              <a:t>walkdowns, reviews, and other turnover </a:t>
            </a:r>
            <a:r>
              <a:rPr lang="en-US" sz="1600" dirty="0" smtClean="0"/>
              <a:t>activities</a:t>
            </a:r>
          </a:p>
          <a:p>
            <a:pPr lvl="2">
              <a:spcBef>
                <a:spcPts val="1800"/>
              </a:spcBef>
              <a:buFont typeface="Arial" panose="020B0604020202020204" pitchFamily="34" charset="0"/>
              <a:buChar char="‒"/>
            </a:pPr>
            <a:r>
              <a:rPr lang="en-US" sz="1600" dirty="0" smtClean="0"/>
              <a:t>Includes identified issues and resolution</a:t>
            </a:r>
            <a:endParaRPr lang="en-US" sz="1600" dirty="0"/>
          </a:p>
          <a:p>
            <a:pPr lvl="1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1800" dirty="0" smtClean="0"/>
              <a:t>Managed </a:t>
            </a:r>
            <a:r>
              <a:rPr lang="en-US" sz="1800" dirty="0"/>
              <a:t>and maintained by the </a:t>
            </a:r>
            <a:r>
              <a:rPr lang="en-US" sz="1800" dirty="0" smtClean="0"/>
              <a:t>System </a:t>
            </a:r>
            <a:r>
              <a:rPr lang="en-US" sz="1800" dirty="0"/>
              <a:t>L</a:t>
            </a:r>
            <a:r>
              <a:rPr lang="en-US" sz="1800" dirty="0" smtClean="0"/>
              <a:t>ead</a:t>
            </a:r>
            <a:endParaRPr lang="en-US" sz="1800" dirty="0"/>
          </a:p>
          <a:p>
            <a:pPr lvl="1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All reviewers provide input to the </a:t>
            </a:r>
            <a:r>
              <a:rPr lang="en-US" sz="1800" dirty="0" smtClean="0"/>
              <a:t>Checklist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6342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600" b="1" kern="1200" dirty="0">
                <a:solidFill>
                  <a:srgbClr val="005596"/>
                </a:solidFill>
                <a:latin typeface="Arial Narrow" pitchFamily="34" charset="0"/>
                <a:ea typeface="+mn-ea"/>
                <a:cs typeface="+mn-cs"/>
              </a:rPr>
              <a:t>DOE Turnover Oversight – </a:t>
            </a:r>
            <a:r>
              <a:rPr lang="en-US" sz="2600" b="1" kern="1200" dirty="0" smtClean="0">
                <a:solidFill>
                  <a:srgbClr val="005596"/>
                </a:solidFill>
                <a:latin typeface="Arial Narrow" pitchFamily="34" charset="0"/>
                <a:ea typeface="+mn-ea"/>
                <a:cs typeface="+mn-cs"/>
              </a:rPr>
              <a:t>Documentation </a:t>
            </a:r>
            <a:r>
              <a:rPr lang="en-US" sz="1400" b="1" kern="1200" dirty="0" smtClean="0">
                <a:solidFill>
                  <a:srgbClr val="005596"/>
                </a:solidFill>
                <a:latin typeface="Arial Narrow" pitchFamily="34" charset="0"/>
                <a:ea typeface="+mn-ea"/>
                <a:cs typeface="+mn-cs"/>
              </a:rPr>
              <a:t>(cont.)</a:t>
            </a:r>
            <a:endParaRPr lang="en-US" sz="2600" b="1" kern="1200" dirty="0">
              <a:solidFill>
                <a:srgbClr val="005596"/>
              </a:solidFill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086" y="742376"/>
            <a:ext cx="3657355" cy="4648200"/>
          </a:xfrm>
        </p:spPr>
        <p:txBody>
          <a:bodyPr/>
          <a:lstStyle/>
          <a:p>
            <a:pPr marL="0" indent="0">
              <a:spcBef>
                <a:spcPts val="1800"/>
              </a:spcBef>
              <a:buNone/>
            </a:pPr>
            <a:r>
              <a:rPr lang="en-US" sz="1800" dirty="0" smtClean="0"/>
              <a:t>Turnover Affirmation</a:t>
            </a:r>
            <a:r>
              <a:rPr lang="en-US" sz="1800" dirty="0"/>
              <a:t>:</a:t>
            </a:r>
          </a:p>
          <a:p>
            <a:pPr lvl="1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Provides declaration of </a:t>
            </a:r>
            <a:r>
              <a:rPr lang="en-US" sz="1800" dirty="0" smtClean="0"/>
              <a:t>Initial </a:t>
            </a:r>
            <a:r>
              <a:rPr lang="en-US" sz="1800" dirty="0"/>
              <a:t>and </a:t>
            </a:r>
            <a:r>
              <a:rPr lang="en-US" sz="1800" dirty="0" smtClean="0"/>
              <a:t>Final Walkdown </a:t>
            </a:r>
            <a:r>
              <a:rPr lang="en-US" sz="1800" dirty="0"/>
              <a:t>participation</a:t>
            </a:r>
          </a:p>
          <a:p>
            <a:pPr lvl="1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Provides declaration that the turnover package review was completed</a:t>
            </a:r>
          </a:p>
          <a:p>
            <a:pPr lvl="1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Signed by </a:t>
            </a:r>
            <a:r>
              <a:rPr lang="en-US" sz="1800" dirty="0" smtClean="0"/>
              <a:t>System Lead (SL) and System Engineering Lead (ENG)</a:t>
            </a:r>
            <a:endParaRPr lang="en-US" sz="1800" dirty="0"/>
          </a:p>
          <a:p>
            <a:pPr lvl="1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1800" dirty="0" smtClean="0"/>
              <a:t>Is the recommendation of  DOE Commissioning &amp; Start-up (C&amp;SU) Director </a:t>
            </a:r>
            <a:r>
              <a:rPr lang="en-US" sz="1800" dirty="0"/>
              <a:t>to </a:t>
            </a:r>
            <a:r>
              <a:rPr lang="en-US" sz="1800" dirty="0" smtClean="0"/>
              <a:t>Federal Project Director </a:t>
            </a:r>
            <a:r>
              <a:rPr lang="en-US" sz="1800" dirty="0"/>
              <a:t>and </a:t>
            </a:r>
            <a:r>
              <a:rPr lang="en-US" sz="1800" dirty="0" smtClean="0"/>
              <a:t>Contracting Officer </a:t>
            </a:r>
            <a:r>
              <a:rPr lang="en-US" sz="1800" dirty="0"/>
              <a:t>that the system is </a:t>
            </a:r>
            <a:r>
              <a:rPr lang="en-US" sz="1800" dirty="0" smtClean="0"/>
              <a:t>Construction Complete</a:t>
            </a:r>
            <a:endParaRPr lang="en-US" sz="1800" dirty="0"/>
          </a:p>
          <a:p>
            <a:pPr lvl="1">
              <a:spcBef>
                <a:spcPts val="1800"/>
              </a:spcBef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0" indent="0">
              <a:spcBef>
                <a:spcPts val="1800"/>
              </a:spcBef>
              <a:buNone/>
            </a:pPr>
            <a:endParaRPr lang="en-US" sz="1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894163-4D4E-43E5-93D7-C891A93D7C42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7228" name="Picture 60" descr="X:\SWPF\!Construction Division\SWPF Testing Turnover\March 2016 Presentation\Pictures\Affirmation 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600" y="707552"/>
            <a:ext cx="5317411" cy="522246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35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600" b="1" kern="1200" dirty="0">
                <a:solidFill>
                  <a:srgbClr val="005596"/>
                </a:solidFill>
                <a:latin typeface="Arial Narrow" pitchFamily="34" charset="0"/>
                <a:ea typeface="+mn-ea"/>
                <a:cs typeface="+mn-cs"/>
              </a:rPr>
              <a:t>DOE Turnover Oversight – Assessment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22" y="912381"/>
            <a:ext cx="2667329" cy="5015174"/>
          </a:xfrm>
        </p:spPr>
        <p:txBody>
          <a:bodyPr/>
          <a:lstStyle/>
          <a:p>
            <a:pPr marL="236538"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dirty="0" smtClean="0"/>
              <a:t>Summarizes </a:t>
            </a:r>
            <a:r>
              <a:rPr lang="en-US" sz="1800" dirty="0"/>
              <a:t>the system turnover review efforts</a:t>
            </a:r>
          </a:p>
          <a:p>
            <a:pPr marL="236538"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Provides a records repository for the Checklist and </a:t>
            </a:r>
            <a:r>
              <a:rPr lang="en-US" sz="1800" dirty="0" smtClean="0"/>
              <a:t>Affirmation</a:t>
            </a:r>
          </a:p>
          <a:p>
            <a:pPr marL="236538"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dirty="0" smtClean="0"/>
              <a:t>Documents any findings identified during system turnover oversight and review</a:t>
            </a:r>
          </a:p>
          <a:p>
            <a:pPr marL="236538"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dirty="0" smtClean="0"/>
              <a:t>Is presented to the Line Management Review Board (LMRB)</a:t>
            </a:r>
            <a:endParaRPr lang="en-US" sz="1800" dirty="0"/>
          </a:p>
          <a:p>
            <a:pPr marL="236538" indent="-236538">
              <a:spcBef>
                <a:spcPts val="1200"/>
              </a:spcBef>
              <a:buNone/>
            </a:pPr>
            <a:endParaRPr lang="en-US" sz="20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894163-4D4E-43E5-93D7-C891A93D7C42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" r="2498"/>
          <a:stretch/>
        </p:blipFill>
        <p:spPr bwMode="auto">
          <a:xfrm>
            <a:off x="2851837" y="745147"/>
            <a:ext cx="6210678" cy="514544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23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22238"/>
            <a:ext cx="9098280" cy="563562"/>
          </a:xfrm>
        </p:spPr>
        <p:txBody>
          <a:bodyPr>
            <a:noAutofit/>
          </a:bodyPr>
          <a:lstStyle/>
          <a:p>
            <a:r>
              <a:rPr lang="en-US" sz="2600" b="1" kern="1200" dirty="0">
                <a:solidFill>
                  <a:srgbClr val="005596"/>
                </a:solidFill>
                <a:latin typeface="Arial Narrow" pitchFamily="34" charset="0"/>
                <a:ea typeface="+mn-ea"/>
                <a:cs typeface="+mn-cs"/>
              </a:rPr>
              <a:t>Declaration of Construction Completion – Contract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164" y="868907"/>
            <a:ext cx="8229600" cy="4648200"/>
          </a:xfrm>
        </p:spPr>
        <p:txBody>
          <a:bodyPr>
            <a:noAutofit/>
          </a:bodyPr>
          <a:lstStyle/>
          <a:p>
            <a:r>
              <a:rPr lang="en-US" sz="2000" b="0" dirty="0" smtClean="0"/>
              <a:t>Modification 116 to contract DE-AC09-02R22210 established the criteria for Declaration and Acceptance of Construction Completion for SWPF</a:t>
            </a:r>
          </a:p>
          <a:p>
            <a:pPr>
              <a:spcBef>
                <a:spcPts val="1200"/>
              </a:spcBef>
            </a:pPr>
            <a:r>
              <a:rPr lang="en-US" sz="2000" b="0" dirty="0" smtClean="0"/>
              <a:t>Completion of SWPF facility construction in accordance with the technical baseline diagrams and drawings to include:</a:t>
            </a:r>
          </a:p>
          <a:p>
            <a:pPr lvl="1">
              <a:spcBef>
                <a:spcPts val="1200"/>
              </a:spcBef>
            </a:pPr>
            <a:r>
              <a:rPr lang="en-US" sz="1800" dirty="0" smtClean="0"/>
              <a:t>Design Criteria Database</a:t>
            </a:r>
            <a:endParaRPr lang="en-US" sz="1800" dirty="0"/>
          </a:p>
          <a:p>
            <a:pPr lvl="1"/>
            <a:r>
              <a:rPr lang="en-US" sz="1800" dirty="0" smtClean="0"/>
              <a:t>Basis of Design (Process and Balance of Plant)</a:t>
            </a:r>
          </a:p>
          <a:p>
            <a:pPr lvl="1"/>
            <a:r>
              <a:rPr lang="en-US" sz="1800" dirty="0" smtClean="0"/>
              <a:t>Process Flow Diagrams</a:t>
            </a:r>
          </a:p>
          <a:p>
            <a:pPr lvl="1"/>
            <a:r>
              <a:rPr lang="en-US" sz="1800" dirty="0" smtClean="0"/>
              <a:t>Piping and Instrumentation Drawings</a:t>
            </a:r>
          </a:p>
          <a:p>
            <a:pPr lvl="1"/>
            <a:r>
              <a:rPr lang="en-US" sz="1800" dirty="0" smtClean="0"/>
              <a:t>General Arrangement Drawings</a:t>
            </a:r>
          </a:p>
          <a:p>
            <a:pPr lvl="1"/>
            <a:r>
              <a:rPr lang="en-US" sz="1800" dirty="0" smtClean="0"/>
              <a:t>Electrical Single Line</a:t>
            </a:r>
          </a:p>
          <a:p>
            <a:pPr lvl="1"/>
            <a:r>
              <a:rPr lang="en-US" sz="1800" dirty="0" smtClean="0"/>
              <a:t>HVAC Diagrams</a:t>
            </a:r>
          </a:p>
          <a:p>
            <a:pPr lvl="1"/>
            <a:r>
              <a:rPr lang="en-US" sz="1800" dirty="0" smtClean="0"/>
              <a:t>Radiation Zone Diagrams</a:t>
            </a:r>
          </a:p>
          <a:p>
            <a:pPr lvl="1"/>
            <a:r>
              <a:rPr lang="en-US" sz="1800" dirty="0" smtClean="0"/>
              <a:t>Material Handling Mechanical Flow Diagrams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89975" y="6630988"/>
            <a:ext cx="454025" cy="227012"/>
          </a:xfrm>
        </p:spPr>
        <p:txBody>
          <a:bodyPr/>
          <a:lstStyle/>
          <a:p>
            <a:pPr>
              <a:defRPr/>
            </a:pPr>
            <a:fld id="{2444089C-2598-4E84-8AB0-ADD5C3B8A980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251" y="2370357"/>
            <a:ext cx="4072481" cy="29629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4388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22238"/>
            <a:ext cx="8915400" cy="563562"/>
          </a:xfrm>
        </p:spPr>
        <p:txBody>
          <a:bodyPr/>
          <a:lstStyle/>
          <a:p>
            <a:pPr eaLnBrk="1" hangingPunct="1"/>
            <a:r>
              <a:rPr lang="en-US" sz="2600" b="1" kern="1200" dirty="0">
                <a:solidFill>
                  <a:srgbClr val="005596"/>
                </a:solidFill>
                <a:latin typeface="Arial Narrow" pitchFamily="34" charset="0"/>
              </a:rPr>
              <a:t>DOE Turnover Oversight </a:t>
            </a:r>
            <a:r>
              <a:rPr lang="en-US" sz="2600" b="1" kern="1200" dirty="0" smtClean="0">
                <a:solidFill>
                  <a:srgbClr val="005596"/>
                </a:solidFill>
                <a:latin typeface="Arial Narrow" pitchFamily="34" charset="0"/>
              </a:rPr>
              <a:t> - </a:t>
            </a:r>
            <a:r>
              <a:rPr lang="en-US" sz="2600" b="1" kern="1200" dirty="0" smtClean="0">
                <a:solidFill>
                  <a:srgbClr val="005596"/>
                </a:solidFill>
                <a:latin typeface="Arial Narrow" pitchFamily="34" charset="0"/>
                <a:ea typeface="+mn-ea"/>
                <a:cs typeface="+mn-cs"/>
              </a:rPr>
              <a:t>Line </a:t>
            </a:r>
            <a:r>
              <a:rPr lang="en-US" sz="2600" b="1" kern="1200" dirty="0">
                <a:solidFill>
                  <a:srgbClr val="005596"/>
                </a:solidFill>
                <a:latin typeface="Arial Narrow" pitchFamily="34" charset="0"/>
                <a:ea typeface="+mn-ea"/>
                <a:cs typeface="+mn-cs"/>
              </a:rPr>
              <a:t>Management Review Board (LMRB)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sz="1800" b="0" dirty="0" smtClean="0"/>
              <a:t>Provides a forum for DOE management review of selected readiness documents to ensure that integrated readiness oversight activities adequately assess the overall achievement of operational readiness</a:t>
            </a:r>
          </a:p>
          <a:p>
            <a:pPr>
              <a:spcBef>
                <a:spcPts val="1200"/>
              </a:spcBef>
            </a:pPr>
            <a:r>
              <a:rPr lang="en-US" sz="1800" b="0" dirty="0" smtClean="0"/>
              <a:t>The LMRB was established early to utilize the senior management oversight concept for turnover</a:t>
            </a:r>
          </a:p>
          <a:p>
            <a:pPr>
              <a:spcBef>
                <a:spcPts val="1200"/>
              </a:spcBef>
            </a:pPr>
            <a:r>
              <a:rPr lang="en-US" sz="1800" b="0" dirty="0" smtClean="0"/>
              <a:t>Key Members</a:t>
            </a:r>
          </a:p>
          <a:p>
            <a:pPr lvl="1">
              <a:spcBef>
                <a:spcPts val="600"/>
              </a:spcBef>
            </a:pPr>
            <a:r>
              <a:rPr lang="en-US" sz="1600" b="0" dirty="0" smtClean="0"/>
              <a:t>SWPF Federal Project Director (LMRB Chair)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SRS Deputy Site Manager (Executive Advisor)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DOE-SR Chief Engineer</a:t>
            </a:r>
          </a:p>
          <a:p>
            <a:pPr lvl="1">
              <a:spcBef>
                <a:spcPts val="0"/>
              </a:spcBef>
            </a:pPr>
            <a:r>
              <a:rPr lang="en-US" sz="1600" b="0" dirty="0" smtClean="0"/>
              <a:t>Assistant Manager for Waste Disposition</a:t>
            </a:r>
          </a:p>
          <a:p>
            <a:pPr lvl="1">
              <a:spcBef>
                <a:spcPts val="0"/>
              </a:spcBef>
            </a:pPr>
            <a:r>
              <a:rPr lang="en-US" sz="1600" dirty="0" smtClean="0"/>
              <a:t>Assistant Manager for Nuclear Materials Stabilization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Assistant Manager for Infrastructure and Environmental Stewardship</a:t>
            </a:r>
          </a:p>
          <a:p>
            <a:pPr lvl="1">
              <a:spcBef>
                <a:spcPts val="0"/>
              </a:spcBef>
            </a:pPr>
            <a:r>
              <a:rPr lang="en-US" sz="1600" b="0" dirty="0" smtClean="0"/>
              <a:t>Director for Office of Safety and Quality Assurance</a:t>
            </a:r>
          </a:p>
          <a:p>
            <a:pPr lvl="1">
              <a:spcBef>
                <a:spcPts val="0"/>
              </a:spcBef>
            </a:pPr>
            <a:r>
              <a:rPr lang="en-US" sz="1600" b="0" dirty="0" smtClean="0"/>
              <a:t>SWPF DOE Headquarters Liaison  </a:t>
            </a:r>
          </a:p>
          <a:p>
            <a:pPr lvl="1">
              <a:spcBef>
                <a:spcPts val="0"/>
              </a:spcBef>
            </a:pPr>
            <a:r>
              <a:rPr lang="en-US" sz="1600" b="0" dirty="0" smtClean="0"/>
              <a:t>Ad Hoc Appointees as needed</a:t>
            </a:r>
          </a:p>
          <a:p>
            <a:pPr marL="0" indent="0">
              <a:spcBef>
                <a:spcPts val="1200"/>
              </a:spcBef>
              <a:buNone/>
            </a:pPr>
            <a:endParaRPr lang="en-US" sz="1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894163-4D4E-43E5-93D7-C891A93D7C42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42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544" y="135886"/>
            <a:ext cx="8229600" cy="563562"/>
          </a:xfrm>
        </p:spPr>
        <p:txBody>
          <a:bodyPr/>
          <a:lstStyle/>
          <a:p>
            <a:pPr eaLnBrk="1" hangingPunct="1"/>
            <a:r>
              <a:rPr lang="en-US" sz="2600" b="1" kern="1200" dirty="0">
                <a:solidFill>
                  <a:srgbClr val="005596"/>
                </a:solidFill>
                <a:latin typeface="Arial Narrow" pitchFamily="34" charset="0"/>
                <a:ea typeface="+mn-ea"/>
                <a:cs typeface="+mn-cs"/>
              </a:rPr>
              <a:t>DOE Turnover Oversight – Other Activities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432" y="785880"/>
            <a:ext cx="8716370" cy="46482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1800" b="0" dirty="0" smtClean="0"/>
              <a:t>Verification of Disposition of all Engineering Open Items</a:t>
            </a:r>
          </a:p>
          <a:p>
            <a:pPr>
              <a:spcBef>
                <a:spcPts val="1200"/>
              </a:spcBef>
            </a:pPr>
            <a:r>
              <a:rPr lang="en-US" sz="1800" b="0" dirty="0"/>
              <a:t>The DOE </a:t>
            </a:r>
            <a:r>
              <a:rPr lang="en-US" sz="1800" b="0" dirty="0" smtClean="0"/>
              <a:t>FPD has </a:t>
            </a:r>
            <a:r>
              <a:rPr lang="en-US" sz="1800" b="0" dirty="0"/>
              <a:t>directed Parsons to resolve all DOE identified findings to DOE’s satisfaction prior to declaring Construction </a:t>
            </a:r>
            <a:r>
              <a:rPr lang="en-US" sz="1800" b="0" dirty="0" smtClean="0"/>
              <a:t>Completion.  </a:t>
            </a:r>
            <a:endParaRPr lang="en-US" sz="1800" b="0" dirty="0"/>
          </a:p>
          <a:p>
            <a:pPr marL="227013" lvl="1" indent="-227013">
              <a:spcBef>
                <a:spcPts val="1200"/>
              </a:spcBef>
              <a:buFontTx/>
              <a:buChar char="•"/>
            </a:pPr>
            <a:r>
              <a:rPr lang="en-US" sz="1800" dirty="0" smtClean="0">
                <a:ea typeface="+mn-ea"/>
                <a:cs typeface="+mn-cs"/>
              </a:rPr>
              <a:t>Oversight of Permanent Power Electrical </a:t>
            </a:r>
            <a:r>
              <a:rPr lang="en-US" sz="1800" dirty="0">
                <a:ea typeface="+mn-ea"/>
                <a:cs typeface="+mn-cs"/>
              </a:rPr>
              <a:t>Energization</a:t>
            </a:r>
          </a:p>
          <a:p>
            <a:pPr>
              <a:spcBef>
                <a:spcPts val="1200"/>
              </a:spcBef>
            </a:pPr>
            <a:r>
              <a:rPr lang="en-US" sz="1800" b="0" dirty="0" smtClean="0"/>
              <a:t>Conducted Vendor/Supplier </a:t>
            </a:r>
            <a:r>
              <a:rPr lang="en-US" sz="1800" b="0" dirty="0"/>
              <a:t>source oversight and on-site inspections of sampled Structures, Systems, and Components (SSC) installation.  Deficiencies have been identified in hardware and documentation for Parsons’ resolution.  </a:t>
            </a:r>
          </a:p>
          <a:p>
            <a:pPr>
              <a:spcBef>
                <a:spcPts val="1800"/>
              </a:spcBef>
            </a:pPr>
            <a:r>
              <a:rPr lang="en-US" sz="1800" b="0" dirty="0"/>
              <a:t>Verified pedigrees of ASME Large Vessels, Caustic-Side Solvent Extraction (CSSX) contactors and skids, including factory testing</a:t>
            </a:r>
          </a:p>
          <a:p>
            <a:pPr>
              <a:spcBef>
                <a:spcPts val="1800"/>
              </a:spcBef>
            </a:pPr>
            <a:r>
              <a:rPr lang="en-US" sz="1800" b="0" dirty="0"/>
              <a:t>Verified Quality Data Packages &amp; </a:t>
            </a:r>
            <a:r>
              <a:rPr lang="en-US" sz="1800" b="0" dirty="0" smtClean="0"/>
              <a:t>Work Packages </a:t>
            </a:r>
            <a:r>
              <a:rPr lang="en-US" sz="1800" b="0" dirty="0"/>
              <a:t>for </a:t>
            </a:r>
            <a:r>
              <a:rPr lang="en-US" sz="1800" b="0" dirty="0" smtClean="0"/>
              <a:t>High Level Waste Transfer </a:t>
            </a:r>
            <a:r>
              <a:rPr lang="en-US" sz="1800" b="0" dirty="0"/>
              <a:t>Lines</a:t>
            </a:r>
          </a:p>
          <a:p>
            <a:pPr>
              <a:spcBef>
                <a:spcPts val="1800"/>
              </a:spcBef>
            </a:pPr>
            <a:r>
              <a:rPr lang="en-US" sz="1800" b="0" dirty="0" smtClean="0"/>
              <a:t>Reviewed </a:t>
            </a:r>
            <a:r>
              <a:rPr lang="en-US" sz="1800" b="0" dirty="0"/>
              <a:t>~95% of all weld radiographs of ASME Piping Systems taken since 2013, </a:t>
            </a:r>
            <a:r>
              <a:rPr lang="en-US" sz="1800" b="0" dirty="0" smtClean="0"/>
              <a:t>and is reviewing </a:t>
            </a:r>
            <a:r>
              <a:rPr lang="en-US" sz="1800" b="0" dirty="0"/>
              <a:t>a sample of Dark Cell weld radiographs from years 2009 – 2012 </a:t>
            </a:r>
            <a:endParaRPr lang="en-US" sz="1800" b="0" dirty="0" smtClean="0"/>
          </a:p>
          <a:p>
            <a:pPr>
              <a:spcBef>
                <a:spcPts val="1800"/>
              </a:spcBef>
            </a:pPr>
            <a:r>
              <a:rPr lang="en-US" sz="1800" b="0" dirty="0" smtClean="0"/>
              <a:t>Resolved electrical inspection issues (bend radius)</a:t>
            </a:r>
          </a:p>
          <a:p>
            <a:pPr>
              <a:spcBef>
                <a:spcPts val="1800"/>
              </a:spcBef>
            </a:pPr>
            <a:endParaRPr lang="en-US" sz="1800" b="0" dirty="0"/>
          </a:p>
          <a:p>
            <a:pPr lvl="1">
              <a:spcBef>
                <a:spcPts val="1200"/>
              </a:spcBef>
            </a:pPr>
            <a:endParaRPr lang="en-US" sz="1800" dirty="0"/>
          </a:p>
          <a:p>
            <a:pPr lvl="1">
              <a:spcBef>
                <a:spcPts val="1200"/>
              </a:spcBef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894163-4D4E-43E5-93D7-C891A93D7C42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67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44089C-2598-4E84-8AB0-ADD5C3B8A980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75510" y="2628661"/>
            <a:ext cx="8747978" cy="1488246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 smtClean="0">
                <a:latin typeface="Arial Narrow" panose="020B0606020202030204" pitchFamily="34" charset="0"/>
              </a:rPr>
              <a:t>Readiness to Test</a:t>
            </a:r>
            <a:endParaRPr lang="en-US" b="1" dirty="0">
              <a:latin typeface="Arial Narrow" panose="020B0606020202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23" y="1812260"/>
            <a:ext cx="3066552" cy="234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20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Readiness to Test – Initial Testing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44089C-2598-4E84-8AB0-ADD5C3B8A980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98011" y="1104829"/>
            <a:ext cx="5107320" cy="1488246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1800" dirty="0" smtClean="0">
                <a:latin typeface="Arial Narrow" panose="020B0606020202030204" pitchFamily="34" charset="0"/>
              </a:rPr>
              <a:t>SOT/ISOT Approval </a:t>
            </a:r>
          </a:p>
          <a:p>
            <a:pPr lvl="1"/>
            <a:r>
              <a:rPr lang="en-US" sz="1600" dirty="0" smtClean="0">
                <a:latin typeface="Arial Narrow" panose="020B0606020202030204" pitchFamily="34" charset="0"/>
              </a:rPr>
              <a:t>Test procedures are reviewed by Contractor and DOE concurrently</a:t>
            </a:r>
          </a:p>
          <a:p>
            <a:pPr lvl="1"/>
            <a:r>
              <a:rPr lang="en-US" sz="1600" dirty="0" smtClean="0">
                <a:latin typeface="Arial Narrow" panose="020B0606020202030204" pitchFamily="34" charset="0"/>
              </a:rPr>
              <a:t>Review comments are dispositioned through the Joint Test Group (JTG). </a:t>
            </a:r>
            <a:endParaRPr lang="en-US" sz="1600" dirty="0">
              <a:latin typeface="Arial Narrow" panose="020B0606020202030204" pitchFamily="34" charset="0"/>
            </a:endParaRPr>
          </a:p>
          <a:p>
            <a:pPr lvl="1"/>
            <a:r>
              <a:rPr lang="en-US" sz="1600" dirty="0" smtClean="0">
                <a:latin typeface="Arial Narrow" panose="020B0606020202030204" pitchFamily="34" charset="0"/>
              </a:rPr>
              <a:t>Test procedures are sent to Commissioning Review Board (CRB) for approval.</a:t>
            </a:r>
          </a:p>
          <a:p>
            <a:pPr marL="687388" lvl="2" indent="-225425">
              <a:spcBef>
                <a:spcPts val="600"/>
              </a:spcBef>
            </a:pPr>
            <a:r>
              <a:rPr lang="en-US" sz="1400" dirty="0" smtClean="0">
                <a:latin typeface="Arial Narrow" panose="020B0606020202030204" pitchFamily="34" charset="0"/>
              </a:rPr>
              <a:t>FPD is a voting member of the CRB</a:t>
            </a:r>
          </a:p>
          <a:p>
            <a:r>
              <a:rPr lang="en-US" sz="1800" dirty="0" smtClean="0">
                <a:latin typeface="Arial Narrow" panose="020B0606020202030204" pitchFamily="34" charset="0"/>
              </a:rPr>
              <a:t>There are 60 SOTs and 5 ISOTs</a:t>
            </a:r>
          </a:p>
          <a:p>
            <a:pPr lvl="1"/>
            <a:r>
              <a:rPr lang="en-US" sz="1600" dirty="0" smtClean="0">
                <a:latin typeface="Arial Narrow" panose="020B0606020202030204" pitchFamily="34" charset="0"/>
              </a:rPr>
              <a:t>Approval of all test procedures is a condition of Declaration of Construction Completion</a:t>
            </a:r>
          </a:p>
          <a:p>
            <a:pPr lvl="1">
              <a:spcBef>
                <a:spcPts val="1200"/>
              </a:spcBef>
            </a:pPr>
            <a:endParaRPr lang="en-US" sz="1800" dirty="0">
              <a:latin typeface="Arial Narrow" panose="020B060602020203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9" t="14123" r="27789" b="4914"/>
          <a:stretch/>
        </p:blipFill>
        <p:spPr bwMode="auto">
          <a:xfrm>
            <a:off x="5583422" y="1023042"/>
            <a:ext cx="3287012" cy="477849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1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858" y="122238"/>
            <a:ext cx="9295646" cy="563562"/>
          </a:xfrm>
        </p:spPr>
        <p:txBody>
          <a:bodyPr/>
          <a:lstStyle/>
          <a:p>
            <a:pPr eaLnBrk="1" hangingPunct="1"/>
            <a:r>
              <a:rPr lang="en-US" sz="2600" b="1" kern="1200" dirty="0">
                <a:solidFill>
                  <a:srgbClr val="005596"/>
                </a:solidFill>
                <a:latin typeface="Arial Narrow" pitchFamily="34" charset="0"/>
                <a:ea typeface="+mn-ea"/>
                <a:cs typeface="+mn-cs"/>
              </a:rPr>
              <a:t>Readiness to Test – </a:t>
            </a:r>
            <a:r>
              <a:rPr lang="en-US" sz="2600" b="1" kern="1200" dirty="0" smtClean="0">
                <a:solidFill>
                  <a:srgbClr val="005596"/>
                </a:solidFill>
                <a:latin typeface="Arial Narrow" pitchFamily="34" charset="0"/>
                <a:ea typeface="+mn-ea"/>
                <a:cs typeface="+mn-cs"/>
              </a:rPr>
              <a:t>Parsons’ </a:t>
            </a:r>
            <a:r>
              <a:rPr lang="en-US" sz="2600" b="1" kern="1200" dirty="0">
                <a:solidFill>
                  <a:srgbClr val="005596"/>
                </a:solidFill>
                <a:latin typeface="Arial Narrow" pitchFamily="34" charset="0"/>
                <a:ea typeface="+mn-ea"/>
                <a:cs typeface="+mn-cs"/>
              </a:rPr>
              <a:t>Personnel Staffing to Support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023" y="990600"/>
            <a:ext cx="4990531" cy="4648200"/>
          </a:xfrm>
        </p:spPr>
        <p:txBody>
          <a:bodyPr/>
          <a:lstStyle/>
          <a:p>
            <a:pPr marL="231775" indent="-231775">
              <a:spcBef>
                <a:spcPts val="600"/>
              </a:spcBef>
              <a:spcAft>
                <a:spcPts val="0"/>
              </a:spcAft>
              <a:buSzPct val="80000"/>
              <a:buFont typeface="Arial" panose="020B0604020202020204" pitchFamily="34" charset="0"/>
            </a:pPr>
            <a:r>
              <a:rPr lang="en-US" sz="1800" b="0" dirty="0"/>
              <a:t>Staffing of Commissioning and Test personnel </a:t>
            </a:r>
            <a:r>
              <a:rPr lang="en-US" sz="1800" b="0" dirty="0" smtClean="0"/>
              <a:t>on </a:t>
            </a:r>
            <a:r>
              <a:rPr lang="en-US" sz="1800" b="0" dirty="0"/>
              <a:t>track to support the commencement of testing in late April/May (25 of 31 positions </a:t>
            </a:r>
            <a:r>
              <a:rPr lang="en-US" sz="1800" b="0" dirty="0" smtClean="0"/>
              <a:t>filled to date).</a:t>
            </a:r>
            <a:endParaRPr lang="en-US" sz="1800" b="0" dirty="0"/>
          </a:p>
          <a:p>
            <a:pPr marL="231775" indent="-231775">
              <a:spcBef>
                <a:spcPts val="600"/>
              </a:spcBef>
              <a:spcAft>
                <a:spcPts val="0"/>
              </a:spcAft>
              <a:buSzPct val="80000"/>
              <a:buFont typeface="Arial" panose="020B0604020202020204" pitchFamily="34" charset="0"/>
            </a:pPr>
            <a:r>
              <a:rPr lang="en-US" sz="1800" b="0" dirty="0"/>
              <a:t>Operations staffing </a:t>
            </a:r>
            <a:r>
              <a:rPr lang="en-US" sz="1800" b="0" dirty="0" smtClean="0"/>
              <a:t>in </a:t>
            </a:r>
            <a:r>
              <a:rPr lang="en-US" sz="1800" b="0" dirty="0"/>
              <a:t>place to provide support of the Testing program (54 of 54 filled).</a:t>
            </a:r>
          </a:p>
          <a:p>
            <a:pPr marL="231775" indent="-231775">
              <a:spcBef>
                <a:spcPts val="600"/>
              </a:spcBef>
              <a:spcAft>
                <a:spcPts val="0"/>
              </a:spcAft>
              <a:buSzPct val="80000"/>
              <a:buFont typeface="Arial" panose="020B0604020202020204" pitchFamily="34" charset="0"/>
            </a:pPr>
            <a:r>
              <a:rPr lang="en-US" sz="1800" b="0" dirty="0"/>
              <a:t>Maintenance staffing in place to support testing. Additional hiring is anticipated to provide future maintenance needs. (28 hired to support testing</a:t>
            </a:r>
            <a:r>
              <a:rPr lang="en-US" sz="1800" b="0" dirty="0" smtClean="0"/>
              <a:t>).</a:t>
            </a:r>
          </a:p>
          <a:p>
            <a:pPr marL="231775" indent="-231775">
              <a:spcBef>
                <a:spcPts val="600"/>
              </a:spcBef>
              <a:spcAft>
                <a:spcPts val="0"/>
              </a:spcAft>
              <a:buSzPct val="80000"/>
              <a:buFont typeface="Arial" panose="020B0604020202020204" pitchFamily="34" charset="0"/>
            </a:pPr>
            <a:r>
              <a:rPr lang="en-US" sz="1800" b="0" dirty="0" smtClean="0"/>
              <a:t>Parsons recently hired </a:t>
            </a:r>
            <a:r>
              <a:rPr lang="en-US" sz="1800" b="0" dirty="0"/>
              <a:t>2</a:t>
            </a:r>
            <a:r>
              <a:rPr lang="en-US" sz="1800" b="0" dirty="0" smtClean="0"/>
              <a:t> senior managers with extensive readiness and commissioning experience (Bob Traynor and Jerry Long)</a:t>
            </a:r>
          </a:p>
          <a:p>
            <a:pPr marL="231775" lvl="1" indent="-231775">
              <a:spcBef>
                <a:spcPts val="60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sz="1800" dirty="0" smtClean="0"/>
              <a:t>Parsons recently </a:t>
            </a:r>
            <a:r>
              <a:rPr lang="en-US" sz="1800" dirty="0"/>
              <a:t>added experienced Readiness and Startup Leadership for support of the MSA-1, Transition to </a:t>
            </a:r>
            <a:r>
              <a:rPr lang="en-US" sz="1800" dirty="0" smtClean="0"/>
              <a:t>Testing (Bob Parks)</a:t>
            </a:r>
            <a:endParaRPr lang="en-US" sz="1800" dirty="0"/>
          </a:p>
          <a:p>
            <a:pPr marL="231775" indent="-231775">
              <a:spcBef>
                <a:spcPts val="600"/>
              </a:spcBef>
              <a:spcAft>
                <a:spcPts val="0"/>
              </a:spcAft>
              <a:buSzPct val="80000"/>
              <a:buFont typeface="Arial" panose="020B0604020202020204" pitchFamily="34" charset="0"/>
            </a:pPr>
            <a:endParaRPr lang="en-US" sz="1800" b="0" dirty="0"/>
          </a:p>
          <a:p>
            <a:pPr marL="231775" indent="-231775">
              <a:spcBef>
                <a:spcPts val="600"/>
              </a:spcBef>
              <a:spcAft>
                <a:spcPts val="0"/>
              </a:spcAft>
              <a:buSzPct val="80000"/>
              <a:buFont typeface="Arial" panose="020B0604020202020204" pitchFamily="34" charset="0"/>
            </a:pPr>
            <a:endParaRPr lang="en-US" sz="1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E2DB50-835C-4328-B594-CC5EC509271E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595" y="1452971"/>
            <a:ext cx="3418387" cy="240574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5509599" y="3885293"/>
            <a:ext cx="3396342" cy="430887"/>
          </a:xfrm>
          <a:prstGeom prst="rect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1100" b="1" dirty="0" smtClean="0">
                <a:solidFill>
                  <a:schemeClr val="bg1"/>
                </a:solidFill>
              </a:rPr>
              <a:t>Control Room Simulator Training at </a:t>
            </a:r>
            <a:br>
              <a:rPr lang="en-US" sz="1100" b="1" dirty="0" smtClean="0">
                <a:solidFill>
                  <a:schemeClr val="bg1"/>
                </a:solidFill>
              </a:rPr>
            </a:br>
            <a:r>
              <a:rPr lang="en-US" sz="1100" b="1" dirty="0" smtClean="0">
                <a:solidFill>
                  <a:schemeClr val="bg1"/>
                </a:solidFill>
              </a:rPr>
              <a:t>Parsons’ Technology Center </a:t>
            </a:r>
            <a:endParaRPr lang="en-US" alt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05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600" b="1" kern="1200" dirty="0">
                <a:solidFill>
                  <a:srgbClr val="005596"/>
                </a:solidFill>
                <a:latin typeface="Arial Narrow" pitchFamily="34" charset="0"/>
                <a:ea typeface="+mn-ea"/>
                <a:cs typeface="+mn-cs"/>
              </a:rPr>
              <a:t>Readiness to Test – </a:t>
            </a:r>
            <a:r>
              <a:rPr lang="en-US" sz="2600" b="1" kern="1200" dirty="0" smtClean="0">
                <a:solidFill>
                  <a:srgbClr val="005596"/>
                </a:solidFill>
                <a:latin typeface="Arial Narrow" pitchFamily="34" charset="0"/>
                <a:ea typeface="+mn-ea"/>
                <a:cs typeface="+mn-cs"/>
              </a:rPr>
              <a:t>Parsons’ </a:t>
            </a:r>
            <a:r>
              <a:rPr lang="en-US" sz="2600" b="1" kern="1200" dirty="0">
                <a:solidFill>
                  <a:srgbClr val="005596"/>
                </a:solidFill>
                <a:latin typeface="Arial Narrow" pitchFamily="34" charset="0"/>
                <a:ea typeface="+mn-ea"/>
                <a:cs typeface="+mn-cs"/>
              </a:rPr>
              <a:t>Management Self-Assessment-1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631" y="990600"/>
            <a:ext cx="8209106" cy="46482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1800" b="0" dirty="0"/>
              <a:t>This MSA is the first in a series of MSAs to be performed in the project path to Critical </a:t>
            </a:r>
            <a:r>
              <a:rPr lang="en-US" sz="1800" b="0" dirty="0" smtClean="0"/>
              <a:t>Decision 4 (CD-4)(Approve Start of Operations or “Project Completion”) </a:t>
            </a:r>
            <a:endParaRPr lang="en-US" sz="1800" b="0" dirty="0"/>
          </a:p>
          <a:p>
            <a:pPr>
              <a:spcBef>
                <a:spcPts val="1200"/>
              </a:spcBef>
            </a:pPr>
            <a:r>
              <a:rPr lang="en-US" sz="1800" b="0" dirty="0"/>
              <a:t>MSA-1 will evaluate the Project’s readiness to conduct the System Testing program.</a:t>
            </a:r>
          </a:p>
          <a:p>
            <a:pPr>
              <a:spcBef>
                <a:spcPts val="1200"/>
              </a:spcBef>
            </a:pPr>
            <a:r>
              <a:rPr lang="en-US" sz="1800" b="0" dirty="0"/>
              <a:t>The focus of MSA-1 will serve as the basis for the Project Manager’s </a:t>
            </a:r>
            <a:r>
              <a:rPr lang="en-US" sz="1800" b="0" dirty="0" smtClean="0"/>
              <a:t>Approval </a:t>
            </a:r>
            <a:r>
              <a:rPr lang="en-US" sz="1800" b="0" dirty="0"/>
              <a:t>to </a:t>
            </a:r>
            <a:r>
              <a:rPr lang="en-US" sz="1800" b="0" dirty="0" smtClean="0"/>
              <a:t>Commence </a:t>
            </a:r>
            <a:r>
              <a:rPr lang="en-US" sz="1800" b="0" dirty="0"/>
              <a:t>Testing. </a:t>
            </a:r>
          </a:p>
          <a:p>
            <a:pPr>
              <a:spcBef>
                <a:spcPts val="1200"/>
              </a:spcBef>
            </a:pPr>
            <a:r>
              <a:rPr lang="en-US" sz="1800" b="0" dirty="0"/>
              <a:t>The performance objectives and assessment criteria are limited to those necessary for System Testing and related Work Control. </a:t>
            </a:r>
          </a:p>
          <a:p>
            <a:pPr>
              <a:spcBef>
                <a:spcPts val="1200"/>
              </a:spcBef>
            </a:pPr>
            <a:r>
              <a:rPr lang="en-US" sz="1800" b="0" dirty="0"/>
              <a:t>MSA-1 was initiated February </a:t>
            </a:r>
            <a:r>
              <a:rPr lang="en-US" sz="1800" b="0" dirty="0" smtClean="0"/>
              <a:t>8, 2016 </a:t>
            </a:r>
            <a:r>
              <a:rPr lang="en-US" sz="1800" b="0" dirty="0"/>
              <a:t>and will conclude on April 1, </a:t>
            </a:r>
            <a:r>
              <a:rPr lang="en-US" sz="1800" b="0" dirty="0" smtClean="0"/>
              <a:t>2016</a:t>
            </a:r>
          </a:p>
          <a:p>
            <a:pPr>
              <a:spcBef>
                <a:spcPts val="1200"/>
              </a:spcBef>
            </a:pPr>
            <a:r>
              <a:rPr lang="en-US" sz="1800" b="0" dirty="0" smtClean="0"/>
              <a:t>DOE is conducting oversight of MSA-1</a:t>
            </a:r>
            <a:endParaRPr lang="en-US" sz="1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E2DB50-835C-4328-B594-CC5EC509271E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01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62" y="92075"/>
            <a:ext cx="8588926" cy="517525"/>
          </a:xfrm>
        </p:spPr>
        <p:txBody>
          <a:bodyPr/>
          <a:lstStyle/>
          <a:p>
            <a:pPr eaLnBrk="1" hangingPunct="1"/>
            <a:r>
              <a:rPr lang="en-US" sz="2600" b="1" kern="1200" dirty="0" smtClean="0">
                <a:solidFill>
                  <a:srgbClr val="005596"/>
                </a:solidFill>
                <a:latin typeface="Arial Narrow" pitchFamily="34" charset="0"/>
                <a:ea typeface="+mn-ea"/>
                <a:cs typeface="+mn-cs"/>
              </a:rPr>
              <a:t>Pathway to Readiness Success</a:t>
            </a:r>
            <a:endParaRPr lang="en-US" sz="2600" b="1" kern="1200" dirty="0">
              <a:solidFill>
                <a:srgbClr val="005596"/>
              </a:solidFill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282" y="792918"/>
            <a:ext cx="8416925" cy="5303837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  <a:defRPr/>
            </a:pPr>
            <a:r>
              <a:rPr sz="1800" b="0" dirty="0"/>
              <a:t>Integrated Baseline Review (IBR) </a:t>
            </a:r>
            <a:r>
              <a:rPr sz="1800" b="0" dirty="0" smtClean="0"/>
              <a:t>ensure</a:t>
            </a:r>
            <a:r>
              <a:rPr lang="en-US" sz="1800" b="0" dirty="0" smtClean="0"/>
              <a:t>d</a:t>
            </a:r>
            <a:r>
              <a:rPr sz="1800" b="0" dirty="0" smtClean="0"/>
              <a:t> </a:t>
            </a:r>
            <a:r>
              <a:rPr sz="1800" b="0" dirty="0"/>
              <a:t>realistic and achievable baseline to achieve CD-4</a:t>
            </a:r>
          </a:p>
          <a:p>
            <a:pPr marL="569913" lvl="2" indent="-342900">
              <a:spcBef>
                <a:spcPts val="0"/>
              </a:spcBef>
              <a:buFont typeface="Calibri" panose="020F0502020204030204" pitchFamily="34" charset="0"/>
              <a:buChar char="–"/>
              <a:defRPr/>
            </a:pPr>
            <a:r>
              <a:rPr sz="1600" i="0" dirty="0"/>
              <a:t>First of a Kind review in DOE</a:t>
            </a:r>
          </a:p>
          <a:p>
            <a:pPr>
              <a:spcBef>
                <a:spcPts val="1200"/>
              </a:spcBef>
              <a:defRPr/>
            </a:pPr>
            <a:r>
              <a:rPr sz="1800" b="0" dirty="0"/>
              <a:t>Chemical Simulants to be used during Cold Commissioning</a:t>
            </a:r>
          </a:p>
          <a:p>
            <a:pPr>
              <a:spcBef>
                <a:spcPts val="1200"/>
              </a:spcBef>
              <a:defRPr/>
            </a:pPr>
            <a:r>
              <a:rPr sz="1800" b="0" dirty="0"/>
              <a:t>ARP/MCU and </a:t>
            </a:r>
            <a:r>
              <a:rPr sz="1800" b="0" dirty="0" smtClean="0"/>
              <a:t>Parsons</a:t>
            </a:r>
            <a:r>
              <a:rPr lang="en-US" sz="1800" b="0" dirty="0" smtClean="0"/>
              <a:t>'</a:t>
            </a:r>
            <a:r>
              <a:rPr sz="1800" b="0" dirty="0" smtClean="0"/>
              <a:t> </a:t>
            </a:r>
            <a:r>
              <a:rPr sz="1800" b="0" dirty="0"/>
              <a:t>Technology Center testing to continue until SWPF start-up</a:t>
            </a:r>
          </a:p>
          <a:p>
            <a:pPr>
              <a:spcBef>
                <a:spcPts val="1200"/>
              </a:spcBef>
              <a:defRPr/>
            </a:pPr>
            <a:r>
              <a:rPr sz="1800" b="0" dirty="0"/>
              <a:t>Hired DOE Readiness Review Coordinator early in the Project (4 years prior to scheduled CD-4)</a:t>
            </a:r>
          </a:p>
          <a:p>
            <a:pPr>
              <a:spcBef>
                <a:spcPts val="1200"/>
              </a:spcBef>
              <a:defRPr/>
            </a:pPr>
            <a:r>
              <a:rPr sz="1800" b="0" dirty="0" smtClean="0"/>
              <a:t>Develop</a:t>
            </a:r>
            <a:r>
              <a:rPr lang="en-US" sz="1800" b="0" dirty="0" smtClean="0"/>
              <a:t>ing</a:t>
            </a:r>
            <a:r>
              <a:rPr sz="1800" b="0" dirty="0" smtClean="0"/>
              <a:t> </a:t>
            </a:r>
            <a:r>
              <a:rPr sz="1800" b="0" dirty="0"/>
              <a:t>a </a:t>
            </a:r>
            <a:r>
              <a:rPr sz="1800" b="0" dirty="0" smtClean="0"/>
              <a:t>Plan </a:t>
            </a:r>
            <a:r>
              <a:rPr sz="1800" b="0" dirty="0"/>
              <a:t>of Action (POA) early in the Project (18 months ahead of schedule) </a:t>
            </a:r>
          </a:p>
          <a:p>
            <a:pPr marL="569913" lvl="2" indent="-342900">
              <a:spcBef>
                <a:spcPts val="0"/>
              </a:spcBef>
              <a:buFont typeface="Calibri" panose="020F0502020204030204" pitchFamily="34" charset="0"/>
              <a:buChar char="–"/>
              <a:tabLst>
                <a:tab pos="569913" algn="l"/>
              </a:tabLst>
              <a:defRPr/>
            </a:pPr>
            <a:r>
              <a:rPr sz="1600" i="0" dirty="0"/>
              <a:t>Incorporated Lessons Learned from other projects</a:t>
            </a:r>
          </a:p>
          <a:p>
            <a:pPr marL="569913" lvl="2" indent="-342900">
              <a:spcBef>
                <a:spcPts val="0"/>
              </a:spcBef>
              <a:buFont typeface="Calibri" panose="020F0502020204030204" pitchFamily="34" charset="0"/>
              <a:buChar char="–"/>
              <a:tabLst>
                <a:tab pos="569913" algn="l"/>
              </a:tabLst>
              <a:defRPr/>
            </a:pPr>
            <a:r>
              <a:rPr sz="1600" i="0" dirty="0"/>
              <a:t>Shared readiness expectations and lessons learned early with Contractor</a:t>
            </a:r>
          </a:p>
          <a:p>
            <a:pPr marL="569913" lvl="2" indent="-342900">
              <a:spcBef>
                <a:spcPts val="0"/>
              </a:spcBef>
              <a:buFont typeface="Calibri" panose="020F0502020204030204" pitchFamily="34" charset="0"/>
              <a:buChar char="–"/>
              <a:tabLst>
                <a:tab pos="569913" algn="l"/>
              </a:tabLst>
              <a:defRPr/>
            </a:pPr>
            <a:r>
              <a:rPr sz="1600" i="0" dirty="0"/>
              <a:t>POA Scoping meetings conducted with Contractor </a:t>
            </a:r>
          </a:p>
          <a:p>
            <a:pPr>
              <a:spcBef>
                <a:spcPts val="1200"/>
              </a:spcBef>
              <a:defRPr/>
            </a:pPr>
            <a:r>
              <a:rPr sz="1800" b="0" dirty="0"/>
              <a:t>Implemented oversight </a:t>
            </a:r>
            <a:r>
              <a:rPr sz="1800" b="0" dirty="0" smtClean="0"/>
              <a:t>CVP </a:t>
            </a:r>
            <a:r>
              <a:rPr sz="1800" b="0" dirty="0"/>
              <a:t>during construction phase of the Project  </a:t>
            </a:r>
          </a:p>
          <a:p>
            <a:pPr marL="569913" lvl="2" indent="-342900">
              <a:spcBef>
                <a:spcPts val="0"/>
              </a:spcBef>
              <a:buFont typeface="Calibri" panose="020F0502020204030204" pitchFamily="34" charset="0"/>
              <a:buChar char="–"/>
              <a:defRPr/>
            </a:pPr>
            <a:r>
              <a:rPr sz="1600" i="0" dirty="0"/>
              <a:t>Developed 8-hour CVP Training course for Integrated Project Team members</a:t>
            </a:r>
          </a:p>
          <a:p>
            <a:pPr marL="569913" lvl="2" indent="-342900">
              <a:spcBef>
                <a:spcPts val="0"/>
              </a:spcBef>
              <a:buFont typeface="Calibri" panose="020F0502020204030204" pitchFamily="34" charset="0"/>
              <a:buChar char="–"/>
              <a:defRPr/>
            </a:pPr>
            <a:r>
              <a:rPr sz="1600" i="0" dirty="0"/>
              <a:t>Contractor participated in CVP Training</a:t>
            </a:r>
          </a:p>
          <a:p>
            <a:pPr>
              <a:spcBef>
                <a:spcPts val="1200"/>
              </a:spcBef>
              <a:defRPr/>
            </a:pPr>
            <a:r>
              <a:rPr sz="1800" b="0" dirty="0"/>
              <a:t>Implemented resource-loaded project schedule of DOE Readiness activities which is tied to the Contractor Project </a:t>
            </a:r>
            <a:r>
              <a:rPr sz="1800" b="0" dirty="0" smtClean="0"/>
              <a:t>schedule</a:t>
            </a:r>
            <a:endParaRPr lang="en-US" sz="1800" b="0" dirty="0" smtClean="0"/>
          </a:p>
          <a:p>
            <a:pPr>
              <a:spcBef>
                <a:spcPts val="1200"/>
              </a:spcBef>
              <a:defRPr/>
            </a:pPr>
            <a:r>
              <a:rPr lang="en-US" sz="1800" b="0" dirty="0" smtClean="0"/>
              <a:t>Cognizant System Engineers in place and provisionally qualified</a:t>
            </a:r>
            <a:endParaRPr sz="1800" b="0" dirty="0"/>
          </a:p>
          <a:p>
            <a:pPr marL="457200" lvl="1" indent="0">
              <a:spcBef>
                <a:spcPts val="600"/>
              </a:spcBef>
              <a:buFont typeface="Arial" pitchFamily="34"/>
              <a:buNone/>
              <a:defRPr/>
            </a:pPr>
            <a:endParaRPr sz="1800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89975" y="6630988"/>
            <a:ext cx="454025" cy="227012"/>
          </a:xfrm>
        </p:spPr>
        <p:txBody>
          <a:bodyPr/>
          <a:lstStyle/>
          <a:p>
            <a:pPr>
              <a:defRPr/>
            </a:pPr>
            <a:fld id="{2444089C-2598-4E84-8AB0-ADD5C3B8A980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28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764" y="114300"/>
            <a:ext cx="9053466" cy="517525"/>
          </a:xfrm>
        </p:spPr>
        <p:txBody>
          <a:bodyPr/>
          <a:lstStyle/>
          <a:p>
            <a:pPr eaLnBrk="1" hangingPunct="1"/>
            <a:r>
              <a:rPr sz="2600" b="1" kern="1200" dirty="0" smtClean="0">
                <a:solidFill>
                  <a:srgbClr val="005596"/>
                </a:solidFill>
                <a:latin typeface="Arial Narrow" pitchFamily="34" charset="0"/>
                <a:ea typeface="+mn-ea"/>
                <a:cs typeface="+mn-cs"/>
              </a:rPr>
              <a:t>Pathway </a:t>
            </a:r>
            <a:r>
              <a:rPr sz="2600" b="1" kern="1200" dirty="0">
                <a:solidFill>
                  <a:srgbClr val="005596"/>
                </a:solidFill>
                <a:latin typeface="Arial Narrow" pitchFamily="34" charset="0"/>
                <a:ea typeface="+mn-ea"/>
                <a:cs typeface="+mn-cs"/>
              </a:rPr>
              <a:t>to Readiness Success </a:t>
            </a:r>
            <a:r>
              <a:rPr sz="1400" b="1" kern="1200" dirty="0">
                <a:solidFill>
                  <a:srgbClr val="005596"/>
                </a:solidFill>
                <a:latin typeface="Arial Narrow" pitchFamily="34" charset="0"/>
                <a:ea typeface="+mn-ea"/>
                <a:cs typeface="+mn-cs"/>
              </a:rPr>
              <a:t>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121" y="801972"/>
            <a:ext cx="8812810" cy="5303837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sz="1800" b="0" dirty="0"/>
              <a:t>Initiated </a:t>
            </a:r>
            <a:r>
              <a:rPr sz="1800" b="0" dirty="0" smtClean="0"/>
              <a:t>LMRB </a:t>
            </a:r>
            <a:r>
              <a:rPr sz="1800" b="0" dirty="0"/>
              <a:t>early in the Project </a:t>
            </a:r>
          </a:p>
          <a:p>
            <a:pPr marL="569913" lvl="2" indent="-342900">
              <a:spcBef>
                <a:spcPts val="0"/>
              </a:spcBef>
              <a:buFont typeface="Calibri" panose="020F0502020204030204" pitchFamily="34" charset="0"/>
              <a:buChar char="–"/>
            </a:pPr>
            <a:r>
              <a:rPr sz="1600" i="0" dirty="0"/>
              <a:t>Independent Board comprised of senior DOE managers responsible for reviewing various readiness deliverables (e.g., Turnover Packages, Readiness Affirmations, Program Documents for DOE approval, etc.)</a:t>
            </a:r>
          </a:p>
          <a:p>
            <a:pPr>
              <a:spcBef>
                <a:spcPts val="1800"/>
              </a:spcBef>
            </a:pPr>
            <a:r>
              <a:rPr sz="1800" b="0" dirty="0"/>
              <a:t>SWPFPFO personnel regularly attend Contractor Planning, Scheduling, and Project Status meetings</a:t>
            </a:r>
          </a:p>
          <a:p>
            <a:pPr marL="569913" lvl="2" indent="-342900">
              <a:spcBef>
                <a:spcPts val="0"/>
              </a:spcBef>
              <a:buFont typeface="Calibri" panose="020F0502020204030204" pitchFamily="34" charset="0"/>
              <a:buChar char="–"/>
            </a:pPr>
            <a:r>
              <a:rPr sz="1600" i="0" dirty="0"/>
              <a:t>Establish a continuous presence in the field  </a:t>
            </a:r>
          </a:p>
          <a:p>
            <a:pPr marL="569913" lvl="2" indent="-342900">
              <a:spcBef>
                <a:spcPts val="0"/>
              </a:spcBef>
              <a:buFont typeface="Calibri" panose="020F0502020204030204" pitchFamily="34" charset="0"/>
              <a:buChar char="–"/>
            </a:pPr>
            <a:r>
              <a:rPr sz="1600" i="0" dirty="0"/>
              <a:t>Focus on working closely with Contractor to resolve issues as they are identified</a:t>
            </a:r>
          </a:p>
          <a:p>
            <a:pPr>
              <a:spcBef>
                <a:spcPts val="1800"/>
              </a:spcBef>
            </a:pPr>
            <a:r>
              <a:rPr sz="1800" b="0" dirty="0"/>
              <a:t>Contractor to perform </a:t>
            </a:r>
            <a:r>
              <a:rPr lang="en-US" sz="1800" b="0" dirty="0" smtClean="0"/>
              <a:t>3</a:t>
            </a:r>
            <a:r>
              <a:rPr sz="1800" b="0" dirty="0" smtClean="0"/>
              <a:t> MSAs </a:t>
            </a:r>
            <a:endParaRPr lang="en-US" sz="1800" b="0" dirty="0" smtClean="0"/>
          </a:p>
          <a:p>
            <a:pPr lvl="1">
              <a:spcBef>
                <a:spcPts val="600"/>
              </a:spcBef>
            </a:pPr>
            <a:r>
              <a:rPr lang="en-US" sz="1600" b="0" dirty="0" smtClean="0"/>
              <a:t>R</a:t>
            </a:r>
            <a:r>
              <a:rPr sz="1600" b="0" dirty="0" smtClean="0"/>
              <a:t>ead</a:t>
            </a:r>
            <a:r>
              <a:rPr lang="en-US" sz="1600" b="0" dirty="0" smtClean="0"/>
              <a:t>iness</a:t>
            </a:r>
            <a:r>
              <a:rPr sz="1600" b="0" dirty="0" smtClean="0"/>
              <a:t> </a:t>
            </a:r>
            <a:r>
              <a:rPr sz="1600" b="0" dirty="0"/>
              <a:t>to </a:t>
            </a:r>
            <a:r>
              <a:rPr lang="en-US" sz="1600" b="0" dirty="0" smtClean="0"/>
              <a:t>T</a:t>
            </a:r>
            <a:r>
              <a:rPr sz="1600" b="0" dirty="0" smtClean="0"/>
              <a:t>est </a:t>
            </a:r>
            <a:r>
              <a:rPr sz="1600" b="0" dirty="0"/>
              <a:t>(MSA-1</a:t>
            </a:r>
            <a:r>
              <a:rPr sz="1600" b="0" dirty="0" smtClean="0"/>
              <a:t>);</a:t>
            </a:r>
            <a:endParaRPr lang="en-US" sz="1600" b="0" dirty="0" smtClean="0"/>
          </a:p>
          <a:p>
            <a:pPr lvl="1">
              <a:spcBef>
                <a:spcPts val="600"/>
              </a:spcBef>
            </a:pPr>
            <a:r>
              <a:rPr lang="en-US" sz="1600" dirty="0"/>
              <a:t>R</a:t>
            </a:r>
            <a:r>
              <a:rPr sz="1600" b="0" dirty="0" smtClean="0"/>
              <a:t>eady </a:t>
            </a:r>
            <a:r>
              <a:rPr sz="1600" b="0" dirty="0"/>
              <a:t>for Cold Commissioning (MSA-2); </a:t>
            </a:r>
            <a:endParaRPr lang="en-US" sz="1600" b="0" dirty="0" smtClean="0"/>
          </a:p>
          <a:p>
            <a:pPr lvl="1">
              <a:spcBef>
                <a:spcPts val="600"/>
              </a:spcBef>
            </a:pPr>
            <a:r>
              <a:rPr lang="en-US" sz="1600" b="0" dirty="0" smtClean="0"/>
              <a:t>R</a:t>
            </a:r>
            <a:r>
              <a:rPr sz="1600" b="0" dirty="0" smtClean="0"/>
              <a:t>eady </a:t>
            </a:r>
            <a:r>
              <a:rPr sz="1600" b="0" dirty="0"/>
              <a:t>to proceed into the Contractor Operational Readiness Review (CORR) (MSA-3</a:t>
            </a:r>
            <a:r>
              <a:rPr sz="1600" b="0" dirty="0" smtClean="0"/>
              <a:t>) </a:t>
            </a:r>
            <a:endParaRPr lang="en-US" sz="1600" b="0" dirty="0" smtClean="0"/>
          </a:p>
          <a:p>
            <a:pPr lvl="1">
              <a:spcBef>
                <a:spcPts val="600"/>
              </a:spcBef>
            </a:pPr>
            <a:r>
              <a:rPr sz="1600" i="0" dirty="0" smtClean="0"/>
              <a:t>DOE </a:t>
            </a:r>
            <a:r>
              <a:rPr lang="en-US" sz="1600" i="0" dirty="0" smtClean="0"/>
              <a:t>provides</a:t>
            </a:r>
            <a:r>
              <a:rPr sz="1600" i="0" dirty="0" smtClean="0"/>
              <a:t> </a:t>
            </a:r>
            <a:r>
              <a:rPr sz="1600" i="0" dirty="0"/>
              <a:t>oversight for all MSAs</a:t>
            </a:r>
          </a:p>
          <a:p>
            <a:pPr>
              <a:spcBef>
                <a:spcPts val="1800"/>
              </a:spcBef>
            </a:pPr>
            <a:r>
              <a:rPr sz="1800" b="0" dirty="0"/>
              <a:t>DOE will conduct independent Integrated Safety Management System (ISMS) Assessments.  </a:t>
            </a:r>
            <a:r>
              <a:rPr lang="en-US" sz="1800" b="0" dirty="0" smtClean="0"/>
              <a:t>    </a:t>
            </a:r>
            <a:r>
              <a:rPr sz="1800" b="0" dirty="0" smtClean="0"/>
              <a:t>Final </a:t>
            </a:r>
            <a:r>
              <a:rPr sz="1800" b="0" dirty="0"/>
              <a:t>verification of ISMS implementation will be part of Operational Readiness </a:t>
            </a:r>
            <a:r>
              <a:rPr lang="en-US" sz="1800" b="0" dirty="0" smtClean="0"/>
              <a:t>R</a:t>
            </a:r>
            <a:r>
              <a:rPr sz="1800" b="0" dirty="0" smtClean="0"/>
              <a:t>eviews</a:t>
            </a:r>
            <a:r>
              <a:rPr sz="1800" b="0" dirty="0"/>
              <a:t>. </a:t>
            </a:r>
          </a:p>
          <a:p>
            <a:pPr>
              <a:spcBef>
                <a:spcPts val="600"/>
              </a:spcBef>
            </a:pPr>
            <a:endParaRPr sz="1800" b="0" dirty="0"/>
          </a:p>
          <a:p>
            <a:pPr marL="457200" lvl="1" indent="0">
              <a:spcBef>
                <a:spcPts val="600"/>
              </a:spcBef>
              <a:buFont typeface="Arial" pitchFamily="34"/>
              <a:buNone/>
            </a:pPr>
            <a:endParaRPr sz="1800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89975" y="6630988"/>
            <a:ext cx="454025" cy="227012"/>
          </a:xfrm>
        </p:spPr>
        <p:txBody>
          <a:bodyPr/>
          <a:lstStyle/>
          <a:p>
            <a:pPr>
              <a:defRPr/>
            </a:pPr>
            <a:fld id="{2444089C-2598-4E84-8AB0-ADD5C3B8A980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54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600" b="1" kern="1200" dirty="0" smtClean="0">
                <a:solidFill>
                  <a:srgbClr val="005596"/>
                </a:solidFill>
                <a:latin typeface="Arial Narrow" pitchFamily="34" charset="0"/>
                <a:ea typeface="+mn-ea"/>
                <a:cs typeface="+mn-cs"/>
              </a:rPr>
              <a:t>Acronym List</a:t>
            </a:r>
            <a:endParaRPr lang="en-US" sz="2600" b="1" kern="1200" dirty="0">
              <a:solidFill>
                <a:srgbClr val="005596"/>
              </a:solidFill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070" y="778592"/>
            <a:ext cx="8835340" cy="5187636"/>
          </a:xfrm>
        </p:spPr>
        <p:txBody>
          <a:bodyPr numCol="2"/>
          <a:lstStyle/>
          <a:p>
            <a:pPr marL="0" indent="0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 sz="1200" b="0" dirty="0"/>
              <a:t>AFF	Alpha Finishing Facility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 sz="1200" b="0" dirty="0"/>
              <a:t>ARP	Actinide Removal Process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 sz="1200" b="0" dirty="0"/>
              <a:t>ASME	American Society </a:t>
            </a:r>
            <a:r>
              <a:rPr lang="en-US" sz="1200" b="0" dirty="0" smtClean="0"/>
              <a:t>of Mechanical Engineers</a:t>
            </a:r>
            <a:endParaRPr lang="en-US" sz="1200" b="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 sz="1200" b="0" dirty="0"/>
              <a:t>C&amp;SU	Construction &amp; Start Up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 sz="1200" b="0" dirty="0"/>
              <a:t>C&amp;T	Commissioning &amp; Testing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 sz="1200" b="0" dirty="0"/>
              <a:t>CCA	Cold Chemical Area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 sz="1200" b="0" dirty="0"/>
              <a:t>CD-4	Critical Decision-4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 sz="1200" b="0" dirty="0"/>
              <a:t>CG&amp;A	Calibration, Grooming &amp; Alignment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 sz="1200" b="0" dirty="0"/>
              <a:t>CO	Contracting Officer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 sz="1200" b="0" dirty="0" smtClean="0"/>
              <a:t>CORR</a:t>
            </a:r>
            <a:r>
              <a:rPr lang="en-US" sz="1200" b="0" dirty="0"/>
              <a:t>	Contractor’s Operational Readiness Review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 sz="1200" b="0" dirty="0" smtClean="0"/>
              <a:t>CPA	Central Processing Area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 sz="1200" b="0" dirty="0" smtClean="0"/>
              <a:t>CRB</a:t>
            </a:r>
            <a:r>
              <a:rPr lang="en-US" sz="1200" b="0" dirty="0"/>
              <a:t>	Commissioning Review Board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 sz="1200" b="0" dirty="0" smtClean="0"/>
              <a:t>CSE</a:t>
            </a:r>
            <a:r>
              <a:rPr lang="en-US" sz="1200" b="0" dirty="0"/>
              <a:t>	Cognizant </a:t>
            </a:r>
            <a:r>
              <a:rPr lang="en-US" sz="1200" b="0" dirty="0" smtClean="0"/>
              <a:t>System </a:t>
            </a:r>
            <a:r>
              <a:rPr lang="en-US" sz="1200" b="0" dirty="0"/>
              <a:t>Engineer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 sz="1200" b="0" dirty="0"/>
              <a:t>CSSX	Caustic Side Solvent Extraction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 sz="1200" b="0" dirty="0" smtClean="0"/>
              <a:t>C&amp;SU</a:t>
            </a:r>
            <a:r>
              <a:rPr lang="en-US" sz="1200" b="0" dirty="0"/>
              <a:t>	</a:t>
            </a:r>
            <a:r>
              <a:rPr lang="en-US" sz="1200" b="0" dirty="0" smtClean="0"/>
              <a:t>Construction &amp; Start-up</a:t>
            </a:r>
            <a:endParaRPr lang="en-US" sz="1200" b="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 sz="1200" b="0" dirty="0"/>
              <a:t>CVP	Certification and Verification Plan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 sz="1200" b="0" dirty="0" smtClean="0"/>
              <a:t>DOE</a:t>
            </a:r>
            <a:r>
              <a:rPr lang="en-US" sz="1200" b="0" dirty="0"/>
              <a:t>	Department of Energy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 sz="1200" b="0" dirty="0"/>
              <a:t>DUF6	Depleted Uranium Hexafluoride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 sz="1200" b="0" dirty="0"/>
              <a:t>DWPF	Defense Waste Processing Facility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 sz="1200" b="0" dirty="0"/>
              <a:t>ENG	Engineering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 sz="1200" b="0" dirty="0"/>
              <a:t>ES&amp;H	Environment, Safety and Health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 sz="1200" b="0" dirty="0"/>
              <a:t>FPD	Federal Project Director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 sz="1200" b="0" dirty="0"/>
              <a:t>IPT	Integrated Project Team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 sz="1200" b="0" dirty="0"/>
              <a:t>ISMS	Integrated Safety Management System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 sz="1200" b="0" dirty="0"/>
              <a:t>ISOT	Integrated System Operability Test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 sz="1200" b="0" dirty="0"/>
              <a:t>IWTU	</a:t>
            </a:r>
            <a:r>
              <a:rPr lang="en-US" sz="1200" b="0" dirty="0" smtClean="0"/>
              <a:t>Integrated </a:t>
            </a:r>
            <a:r>
              <a:rPr lang="en-US" sz="1200" b="0" dirty="0"/>
              <a:t>Waste Treatment Unit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 sz="1200" b="0" dirty="0"/>
              <a:t>JTG	Joint Test Group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 sz="1200" b="0" dirty="0"/>
              <a:t>LMRB	Line Management Review Board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 sz="1200" b="0" dirty="0"/>
              <a:t>MCU	Modular Caustic-Side Solvent Extraction Unit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 sz="1200" b="0" dirty="0"/>
              <a:t>MOX	Mixed Oxide Facility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 sz="1200" b="0" dirty="0" smtClean="0"/>
              <a:t>MSA</a:t>
            </a:r>
            <a:r>
              <a:rPr lang="en-US" sz="1200" b="0" dirty="0"/>
              <a:t>	Management Self Assessment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 sz="1200" b="0" dirty="0"/>
              <a:t>OPS	Operations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 sz="1200" b="0" dirty="0"/>
              <a:t>OTB	Over-Target Baseline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 sz="1200" b="0" dirty="0"/>
              <a:t>POA	Plan of Action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 sz="1200" b="0" dirty="0"/>
              <a:t>PP-CM	Project Procedure Commissioning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 sz="1200" b="0" dirty="0"/>
              <a:t>QA	Quality Assurance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 sz="1200" b="0" dirty="0"/>
              <a:t>SL	System Lead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 sz="1200" b="0" dirty="0"/>
              <a:t>SME	Subject Matter Expert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 sz="1200" b="0" dirty="0" smtClean="0"/>
              <a:t>SOT</a:t>
            </a:r>
            <a:r>
              <a:rPr lang="en-US" sz="1200" b="0" dirty="0"/>
              <a:t>	System Operability Test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 sz="1200" b="0" dirty="0"/>
              <a:t>SS	Safety Significant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 sz="1200" b="0" dirty="0"/>
              <a:t>SSC	Safety Significant Components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 sz="1200" b="0" dirty="0"/>
              <a:t>SWPF	Salt Waste Processing Facility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 sz="1200" b="0" dirty="0"/>
              <a:t>SWPFPO	Salt Waste Processing Facility Project Office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 sz="1200" b="0" dirty="0" smtClean="0"/>
              <a:t>WTL</a:t>
            </a:r>
            <a:r>
              <a:rPr lang="en-US" sz="1200" b="0" dirty="0"/>
              <a:t>	Waste Transfer Line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80000"/>
              <a:buNone/>
            </a:pPr>
            <a:endParaRPr lang="en-US" sz="12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894163-4D4E-43E5-93D7-C891A93D7C42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06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894163-4D4E-43E5-93D7-C891A93D7C42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29089" y="2489391"/>
            <a:ext cx="67746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solidFill>
                  <a:srgbClr val="005596"/>
                </a:solidFill>
                <a:latin typeface="Arial Narrow" pitchFamily="34" charset="0"/>
              </a:rPr>
              <a:t>Back </a:t>
            </a:r>
            <a:r>
              <a:rPr lang="en-US" sz="4800" b="1" dirty="0" smtClean="0">
                <a:solidFill>
                  <a:srgbClr val="005596"/>
                </a:solidFill>
                <a:latin typeface="Arial Narrow" pitchFamily="34" charset="0"/>
              </a:rPr>
              <a:t>up / </a:t>
            </a:r>
            <a:r>
              <a:rPr lang="en-US" sz="4800" b="1" dirty="0">
                <a:solidFill>
                  <a:srgbClr val="005596"/>
                </a:solidFill>
                <a:latin typeface="Arial Narrow" pitchFamily="34" charset="0"/>
              </a:rPr>
              <a:t>supporting slides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2178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535" y="936282"/>
            <a:ext cx="8229600" cy="4648200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000" b="0" dirty="0" smtClean="0"/>
              <a:t>Facilities within the scope of the Construction Completion milestone include:</a:t>
            </a:r>
          </a:p>
          <a:p>
            <a:pPr lvl="1">
              <a:spcBef>
                <a:spcPts val="1200"/>
              </a:spcBef>
            </a:pPr>
            <a:r>
              <a:rPr lang="en-US" sz="1800" dirty="0" smtClean="0"/>
              <a:t>Central Process Area (CPA)</a:t>
            </a:r>
          </a:p>
          <a:p>
            <a:pPr lvl="1">
              <a:spcBef>
                <a:spcPts val="1200"/>
              </a:spcBef>
            </a:pPr>
            <a:r>
              <a:rPr lang="en-US" sz="1800" dirty="0" smtClean="0"/>
              <a:t>Caustic-Side Solvent Extraction (CSSX)</a:t>
            </a:r>
          </a:p>
          <a:p>
            <a:pPr lvl="1">
              <a:spcBef>
                <a:spcPts val="1200"/>
              </a:spcBef>
            </a:pPr>
            <a:r>
              <a:rPr lang="en-US" sz="1800" dirty="0" smtClean="0"/>
              <a:t>Alpha Finishing Facility (AFF)</a:t>
            </a:r>
          </a:p>
          <a:p>
            <a:pPr lvl="1">
              <a:spcBef>
                <a:spcPts val="1200"/>
              </a:spcBef>
            </a:pPr>
            <a:r>
              <a:rPr lang="en-US" sz="1800" dirty="0" smtClean="0"/>
              <a:t>Cold Chemical Area (CCA)</a:t>
            </a:r>
          </a:p>
          <a:p>
            <a:pPr lvl="1">
              <a:spcBef>
                <a:spcPts val="1200"/>
              </a:spcBef>
            </a:pPr>
            <a:r>
              <a:rPr lang="en-US" sz="1800" dirty="0" smtClean="0"/>
              <a:t>Analytical Laboratory</a:t>
            </a:r>
          </a:p>
          <a:p>
            <a:pPr lvl="1">
              <a:spcBef>
                <a:spcPts val="1200"/>
              </a:spcBef>
            </a:pPr>
            <a:r>
              <a:rPr lang="en-US" sz="1800" dirty="0" smtClean="0"/>
              <a:t>Diesel Generator Area</a:t>
            </a:r>
          </a:p>
          <a:p>
            <a:pPr lvl="1">
              <a:spcBef>
                <a:spcPts val="1200"/>
              </a:spcBef>
            </a:pPr>
            <a:r>
              <a:rPr lang="en-US" sz="1800" dirty="0" smtClean="0"/>
              <a:t>Compressor Building</a:t>
            </a:r>
          </a:p>
          <a:p>
            <a:pPr lvl="1">
              <a:spcBef>
                <a:spcPts val="1200"/>
              </a:spcBef>
            </a:pPr>
            <a:r>
              <a:rPr lang="en-US" sz="1800" dirty="0" smtClean="0"/>
              <a:t>Northern and Eastern Facility Support Areas</a:t>
            </a:r>
          </a:p>
          <a:p>
            <a:pPr lvl="1">
              <a:spcBef>
                <a:spcPts val="1200"/>
              </a:spcBef>
            </a:pPr>
            <a:r>
              <a:rPr lang="en-US" sz="1800" dirty="0" smtClean="0"/>
              <a:t>Waste Transfer Lines to the designated tie in </a:t>
            </a:r>
            <a:br>
              <a:rPr lang="en-US" sz="1800" dirty="0" smtClean="0"/>
            </a:br>
            <a:r>
              <a:rPr lang="en-US" sz="1800" dirty="0" smtClean="0"/>
              <a:t>points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68824" y="58018"/>
            <a:ext cx="9452007" cy="563562"/>
          </a:xfrm>
          <a:prstGeom prst="rect">
            <a:avLst/>
          </a:prstGeom>
        </p:spPr>
        <p:txBody>
          <a:bodyPr/>
          <a:lstStyle>
            <a:lvl1pPr eaLnBrk="1" hangingPunct="1">
              <a:defRPr lang="en-US" sz="2600" b="1" baseline="0" dirty="0">
                <a:solidFill>
                  <a:srgbClr val="005596"/>
                </a:solidFill>
                <a:latin typeface="Arial Narrow" pitchFamily="34" charset="0"/>
              </a:defRPr>
            </a:lvl1pPr>
            <a:lvl2pPr algn="ctr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en-US" dirty="0"/>
              <a:t>Declaration of Construction Completion – Contract Requirements</a:t>
            </a:r>
            <a:r>
              <a:rPr lang="en-US" sz="1800" dirty="0"/>
              <a:t> </a:t>
            </a:r>
            <a:r>
              <a:rPr lang="en-US" sz="1400" dirty="0"/>
              <a:t>(</a:t>
            </a:r>
            <a:r>
              <a:rPr lang="en-US" sz="1400" dirty="0" smtClean="0"/>
              <a:t>cont.)</a:t>
            </a:r>
            <a:endParaRPr lang="en-US" sz="1400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89975" y="6630988"/>
            <a:ext cx="454025" cy="227012"/>
          </a:xfrm>
        </p:spPr>
        <p:txBody>
          <a:bodyPr/>
          <a:lstStyle/>
          <a:p>
            <a:pPr>
              <a:defRPr/>
            </a:pPr>
            <a:fld id="{2444089C-2598-4E84-8AB0-ADD5C3B8A980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956" y="1570893"/>
            <a:ext cx="4216761" cy="31625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65956" y="4438044"/>
            <a:ext cx="4216761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 smtClean="0"/>
              <a:t>SWPF CCA Work Area – February 24,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34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21" y="30957"/>
            <a:ext cx="8707272" cy="487362"/>
          </a:xfrm>
        </p:spPr>
        <p:txBody>
          <a:bodyPr/>
          <a:lstStyle/>
          <a:p>
            <a:r>
              <a:rPr lang="en-US" dirty="0" smtClean="0"/>
              <a:t>List of 71 Systems - </a:t>
            </a:r>
            <a:r>
              <a:rPr lang="en-US" sz="2000" dirty="0"/>
              <a:t>Crosswalk – Turnover System to SOT to CSE</a:t>
            </a:r>
            <a:br>
              <a:rPr lang="en-US" sz="2000" dirty="0"/>
            </a:br>
            <a:r>
              <a:rPr lang="en-US" sz="1400" dirty="0"/>
              <a:t>1/26/2016 – Green shading, </a:t>
            </a:r>
            <a:r>
              <a:rPr lang="en-US" sz="1400" dirty="0" err="1"/>
              <a:t>Walkdown</a:t>
            </a:r>
            <a:r>
              <a:rPr lang="en-US" sz="1400" dirty="0"/>
              <a:t> Complete</a:t>
            </a:r>
            <a:br>
              <a:rPr lang="en-US" sz="1400" dirty="0"/>
            </a:br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44089C-2598-4E84-8AB0-ADD5C3B8A980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4" t="21231" r="5627" b="5224"/>
          <a:stretch/>
        </p:blipFill>
        <p:spPr bwMode="auto">
          <a:xfrm>
            <a:off x="380239" y="969818"/>
            <a:ext cx="8347295" cy="4982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316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of 71 Systems </a:t>
            </a:r>
            <a:r>
              <a:rPr lang="en-US" sz="2000" dirty="0" smtClean="0"/>
              <a:t>(cont.)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44089C-2598-4E84-8AB0-ADD5C3B8A980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8" t="14090" r="5921" b="6083"/>
          <a:stretch/>
        </p:blipFill>
        <p:spPr bwMode="auto">
          <a:xfrm>
            <a:off x="470790" y="1240327"/>
            <a:ext cx="8084735" cy="4617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9" t="24400" r="6128" b="71732"/>
          <a:stretch/>
        </p:blipFill>
        <p:spPr bwMode="auto">
          <a:xfrm>
            <a:off x="461725" y="932507"/>
            <a:ext cx="8066639" cy="307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007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of 71 Systems </a:t>
            </a:r>
            <a:r>
              <a:rPr lang="en-US" sz="2000" dirty="0" smtClean="0"/>
              <a:t>(cont.)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44089C-2598-4E84-8AB0-ADD5C3B8A980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9" t="26362" r="5616" b="16502"/>
          <a:stretch/>
        </p:blipFill>
        <p:spPr bwMode="auto">
          <a:xfrm>
            <a:off x="470769" y="1195048"/>
            <a:ext cx="8139076" cy="436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9" t="24400" r="6128" b="71732"/>
          <a:stretch/>
        </p:blipFill>
        <p:spPr bwMode="auto">
          <a:xfrm>
            <a:off x="461725" y="932507"/>
            <a:ext cx="8102853" cy="307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049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21" y="293888"/>
            <a:ext cx="8707272" cy="487362"/>
          </a:xfrm>
        </p:spPr>
        <p:txBody>
          <a:bodyPr/>
          <a:lstStyle/>
          <a:p>
            <a:r>
              <a:rPr lang="en-US" dirty="0"/>
              <a:t>SWPF Current </a:t>
            </a:r>
            <a:r>
              <a:rPr lang="en-US" dirty="0" smtClean="0"/>
              <a:t>Status of System Turnover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44089C-2598-4E84-8AB0-ADD5C3B8A980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200" dirty="0" smtClean="0">
                <a:latin typeface="Arial Narrow" panose="020B0606020202030204" pitchFamily="34" charset="0"/>
              </a:rPr>
              <a:t>Use Chart from Monthly to HQ</a:t>
            </a:r>
            <a:endParaRPr lang="en-US" sz="2200" dirty="0">
              <a:latin typeface="Arial Narrow" panose="020B0606020202030204" pitchFamily="34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7"/>
          <a:stretch/>
        </p:blipFill>
        <p:spPr bwMode="auto">
          <a:xfrm>
            <a:off x="129437" y="977711"/>
            <a:ext cx="8930392" cy="4617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167380" y="5627384"/>
            <a:ext cx="20120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66FF"/>
                </a:solidFill>
              </a:rPr>
              <a:t>Accepted by DOE thru 2/24/16</a:t>
            </a:r>
            <a:endParaRPr lang="en-US" sz="1050" dirty="0">
              <a:solidFill>
                <a:srgbClr val="0066FF"/>
              </a:solidFill>
            </a:endParaRPr>
          </a:p>
        </p:txBody>
      </p:sp>
      <p:sp>
        <p:nvSpPr>
          <p:cNvPr id="11" name="5-Point Star 10"/>
          <p:cNvSpPr/>
          <p:nvPr/>
        </p:nvSpPr>
        <p:spPr>
          <a:xfrm>
            <a:off x="7133691" y="5706687"/>
            <a:ext cx="67377" cy="57752"/>
          </a:xfrm>
          <a:prstGeom prst="star5">
            <a:avLst/>
          </a:prstGeom>
          <a:solidFill>
            <a:srgbClr val="FFFF0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5-Point Star 12"/>
          <p:cNvSpPr/>
          <p:nvPr/>
        </p:nvSpPr>
        <p:spPr>
          <a:xfrm>
            <a:off x="3283936" y="3804001"/>
            <a:ext cx="67377" cy="57752"/>
          </a:xfrm>
          <a:prstGeom prst="star5">
            <a:avLst/>
          </a:prstGeom>
          <a:solidFill>
            <a:srgbClr val="FFFF0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5-Point Star 13"/>
          <p:cNvSpPr/>
          <p:nvPr/>
        </p:nvSpPr>
        <p:spPr>
          <a:xfrm>
            <a:off x="3283936" y="3927525"/>
            <a:ext cx="67377" cy="57752"/>
          </a:xfrm>
          <a:prstGeom prst="star5">
            <a:avLst/>
          </a:prstGeom>
          <a:solidFill>
            <a:srgbClr val="FFFF0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5-Point Star 14"/>
          <p:cNvSpPr/>
          <p:nvPr/>
        </p:nvSpPr>
        <p:spPr>
          <a:xfrm>
            <a:off x="2821973" y="3804001"/>
            <a:ext cx="67377" cy="57752"/>
          </a:xfrm>
          <a:prstGeom prst="star5">
            <a:avLst/>
          </a:prstGeom>
          <a:solidFill>
            <a:srgbClr val="FFFF0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5-Point Star 15"/>
          <p:cNvSpPr/>
          <p:nvPr/>
        </p:nvSpPr>
        <p:spPr>
          <a:xfrm>
            <a:off x="2317148" y="3800063"/>
            <a:ext cx="67377" cy="57752"/>
          </a:xfrm>
          <a:prstGeom prst="star5">
            <a:avLst/>
          </a:prstGeom>
          <a:solidFill>
            <a:srgbClr val="FFFF0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5-Point Star 16"/>
          <p:cNvSpPr/>
          <p:nvPr/>
        </p:nvSpPr>
        <p:spPr>
          <a:xfrm>
            <a:off x="74011" y="3809116"/>
            <a:ext cx="67377" cy="57752"/>
          </a:xfrm>
          <a:prstGeom prst="star5">
            <a:avLst/>
          </a:prstGeom>
          <a:solidFill>
            <a:srgbClr val="FFFF0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5-Point Star 17"/>
          <p:cNvSpPr/>
          <p:nvPr/>
        </p:nvSpPr>
        <p:spPr>
          <a:xfrm>
            <a:off x="4317399" y="3809116"/>
            <a:ext cx="67377" cy="57752"/>
          </a:xfrm>
          <a:prstGeom prst="star5">
            <a:avLst/>
          </a:prstGeom>
          <a:solidFill>
            <a:srgbClr val="FFFF0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5-Point Star 18"/>
          <p:cNvSpPr/>
          <p:nvPr/>
        </p:nvSpPr>
        <p:spPr>
          <a:xfrm>
            <a:off x="4317399" y="3927525"/>
            <a:ext cx="67377" cy="57752"/>
          </a:xfrm>
          <a:prstGeom prst="star5">
            <a:avLst/>
          </a:prstGeom>
          <a:solidFill>
            <a:srgbClr val="FFFF0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5-Point Star 19"/>
          <p:cNvSpPr/>
          <p:nvPr/>
        </p:nvSpPr>
        <p:spPr>
          <a:xfrm>
            <a:off x="4822224" y="3927525"/>
            <a:ext cx="67377" cy="57752"/>
          </a:xfrm>
          <a:prstGeom prst="star5">
            <a:avLst/>
          </a:prstGeom>
          <a:solidFill>
            <a:srgbClr val="FFFF0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5-Point Star 20"/>
          <p:cNvSpPr/>
          <p:nvPr/>
        </p:nvSpPr>
        <p:spPr>
          <a:xfrm>
            <a:off x="4822224" y="4022173"/>
            <a:ext cx="67377" cy="57752"/>
          </a:xfrm>
          <a:prstGeom prst="star5">
            <a:avLst/>
          </a:prstGeom>
          <a:solidFill>
            <a:srgbClr val="FFFF0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5-Point Star 21"/>
          <p:cNvSpPr/>
          <p:nvPr/>
        </p:nvSpPr>
        <p:spPr>
          <a:xfrm>
            <a:off x="5379432" y="4304103"/>
            <a:ext cx="67377" cy="57752"/>
          </a:xfrm>
          <a:prstGeom prst="star5">
            <a:avLst/>
          </a:prstGeom>
          <a:solidFill>
            <a:srgbClr val="FFFF0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5-Point Star 22"/>
          <p:cNvSpPr/>
          <p:nvPr/>
        </p:nvSpPr>
        <p:spPr>
          <a:xfrm>
            <a:off x="5379432" y="3785895"/>
            <a:ext cx="67377" cy="57752"/>
          </a:xfrm>
          <a:prstGeom prst="star5">
            <a:avLst/>
          </a:prstGeom>
          <a:solidFill>
            <a:srgbClr val="FFFF0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5-Point Star 23"/>
          <p:cNvSpPr/>
          <p:nvPr/>
        </p:nvSpPr>
        <p:spPr>
          <a:xfrm>
            <a:off x="5379432" y="3885658"/>
            <a:ext cx="67377" cy="57752"/>
          </a:xfrm>
          <a:prstGeom prst="star5">
            <a:avLst/>
          </a:prstGeom>
          <a:solidFill>
            <a:srgbClr val="FFFF0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>
            <a:off x="5379432" y="3980306"/>
            <a:ext cx="67377" cy="57752"/>
          </a:xfrm>
          <a:prstGeom prst="star5">
            <a:avLst/>
          </a:prstGeom>
          <a:solidFill>
            <a:srgbClr val="FFFF0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5-Point Star 25"/>
          <p:cNvSpPr/>
          <p:nvPr/>
        </p:nvSpPr>
        <p:spPr>
          <a:xfrm>
            <a:off x="5379432" y="4090196"/>
            <a:ext cx="67377" cy="57752"/>
          </a:xfrm>
          <a:prstGeom prst="star5">
            <a:avLst/>
          </a:prstGeom>
          <a:solidFill>
            <a:srgbClr val="FFFF0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5-Point Star 26"/>
          <p:cNvSpPr/>
          <p:nvPr/>
        </p:nvSpPr>
        <p:spPr>
          <a:xfrm>
            <a:off x="5379432" y="4194370"/>
            <a:ext cx="67377" cy="57752"/>
          </a:xfrm>
          <a:prstGeom prst="star5">
            <a:avLst/>
          </a:prstGeom>
          <a:solidFill>
            <a:srgbClr val="FFFF0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5-Point Star 28"/>
          <p:cNvSpPr/>
          <p:nvPr/>
        </p:nvSpPr>
        <p:spPr>
          <a:xfrm>
            <a:off x="4820723" y="3808335"/>
            <a:ext cx="67377" cy="57752"/>
          </a:xfrm>
          <a:prstGeom prst="star5">
            <a:avLst/>
          </a:prstGeom>
          <a:solidFill>
            <a:srgbClr val="FFFF0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5-Point Star 30"/>
          <p:cNvSpPr/>
          <p:nvPr/>
        </p:nvSpPr>
        <p:spPr>
          <a:xfrm>
            <a:off x="5957323" y="3802500"/>
            <a:ext cx="67377" cy="57752"/>
          </a:xfrm>
          <a:prstGeom prst="star5">
            <a:avLst/>
          </a:prstGeom>
          <a:solidFill>
            <a:srgbClr val="FFFF0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5-Point Star 31"/>
          <p:cNvSpPr/>
          <p:nvPr/>
        </p:nvSpPr>
        <p:spPr>
          <a:xfrm>
            <a:off x="5957323" y="3902263"/>
            <a:ext cx="67377" cy="57752"/>
          </a:xfrm>
          <a:prstGeom prst="star5">
            <a:avLst/>
          </a:prstGeom>
          <a:solidFill>
            <a:srgbClr val="FFFF0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5-Point Star 32"/>
          <p:cNvSpPr/>
          <p:nvPr/>
        </p:nvSpPr>
        <p:spPr>
          <a:xfrm>
            <a:off x="5957323" y="3996911"/>
            <a:ext cx="67377" cy="57752"/>
          </a:xfrm>
          <a:prstGeom prst="star5">
            <a:avLst/>
          </a:prstGeom>
          <a:solidFill>
            <a:srgbClr val="FFFF0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5-Point Star 27"/>
          <p:cNvSpPr/>
          <p:nvPr/>
        </p:nvSpPr>
        <p:spPr>
          <a:xfrm>
            <a:off x="6489949" y="4194576"/>
            <a:ext cx="67377" cy="57752"/>
          </a:xfrm>
          <a:prstGeom prst="star5">
            <a:avLst/>
          </a:prstGeom>
          <a:solidFill>
            <a:srgbClr val="FFFF00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99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/>
          <a:lstStyle/>
          <a:p>
            <a:pPr eaLnBrk="1" hangingPunct="1"/>
            <a:r>
              <a:rPr lang="en-US" sz="2600" b="1" kern="1200" dirty="0" smtClean="0">
                <a:solidFill>
                  <a:srgbClr val="005596"/>
                </a:solidFill>
                <a:latin typeface="Arial Narrow" pitchFamily="34" charset="0"/>
                <a:ea typeface="+mn-ea"/>
                <a:cs typeface="+mn-cs"/>
              </a:rPr>
              <a:t>Readiness to Test - MSA-1 Team</a:t>
            </a:r>
            <a:endParaRPr lang="en-US" sz="2600" b="1" kern="1200" dirty="0">
              <a:solidFill>
                <a:srgbClr val="005596"/>
              </a:solidFill>
              <a:latin typeface="Arial Narrow" pitchFamily="34" charset="0"/>
              <a:ea typeface="+mn-ea"/>
              <a:cs typeface="+mn-cs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5928258"/>
              </p:ext>
            </p:extLst>
          </p:nvPr>
        </p:nvGraphicFramePr>
        <p:xfrm>
          <a:off x="381000" y="834424"/>
          <a:ext cx="8229600" cy="49562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86000"/>
                <a:gridCol w="3733800"/>
                <a:gridCol w="2209800"/>
              </a:tblGrid>
              <a:tr h="40025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MSA-1 Team Members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 smtClean="0"/>
                        <a:t>Assigned Area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 smtClean="0"/>
                        <a:t>DOE Oversight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38375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Bob Parks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Team Leader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Mac Hogle</a:t>
                      </a:r>
                      <a:endParaRPr lang="en-US" sz="12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4569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Bob Traynor</a:t>
                      </a:r>
                    </a:p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Testing, Plant Staffing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Jeff Howell (TE, PS)</a:t>
                      </a:r>
                      <a:endParaRPr lang="en-US" sz="12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53316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Brad Swanson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Work Planning and Control, </a:t>
                      </a:r>
                    </a:p>
                    <a:p>
                      <a:r>
                        <a:rPr lang="en-US" sz="1200" dirty="0" smtClean="0"/>
                        <a:t>Maintenance Implementation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Rodney Walker (WP, MI)</a:t>
                      </a:r>
                      <a:endParaRPr lang="en-US" sz="12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62397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Leah Lavalle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Emergency Management,</a:t>
                      </a:r>
                      <a:r>
                        <a:rPr lang="en-US" sz="1200" baseline="0" dirty="0" smtClean="0"/>
                        <a:t> </a:t>
                      </a:r>
                      <a:endParaRPr lang="en-US" sz="1200" dirty="0" smtClean="0"/>
                    </a:p>
                    <a:p>
                      <a:r>
                        <a:rPr lang="en-US" sz="1200" dirty="0" smtClean="0"/>
                        <a:t>Conduct of Operations, </a:t>
                      </a:r>
                    </a:p>
                    <a:p>
                      <a:r>
                        <a:rPr lang="en-US" sz="1200" baseline="0" dirty="0" smtClean="0"/>
                        <a:t>Procedure Development and Verification</a:t>
                      </a:r>
                      <a:endParaRPr lang="en-US" sz="12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Duane Delmore (EM)</a:t>
                      </a:r>
                    </a:p>
                    <a:p>
                      <a:r>
                        <a:rPr lang="en-US" sz="1200" dirty="0" smtClean="0"/>
                        <a:t>Irvin Rubin</a:t>
                      </a:r>
                      <a:r>
                        <a:rPr lang="en-US" sz="1200" baseline="0" dirty="0" smtClean="0"/>
                        <a:t> (CO and PD)</a:t>
                      </a:r>
                      <a:endParaRPr lang="en-US" sz="12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62397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Jerry Long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Quality Assurance,</a:t>
                      </a:r>
                      <a:r>
                        <a:rPr lang="en-US" sz="1200" baseline="0" dirty="0" smtClean="0"/>
                        <a:t> </a:t>
                      </a:r>
                    </a:p>
                    <a:p>
                      <a:r>
                        <a:rPr lang="en-US" sz="1200" baseline="0" dirty="0" smtClean="0"/>
                        <a:t>Software Quality Assurance, </a:t>
                      </a:r>
                    </a:p>
                    <a:p>
                      <a:r>
                        <a:rPr lang="en-US" sz="1200" baseline="0" dirty="0" smtClean="0"/>
                        <a:t>Cyber Security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Herman Kunis (QA)</a:t>
                      </a:r>
                    </a:p>
                    <a:p>
                      <a:r>
                        <a:rPr lang="en-US" sz="1200" dirty="0" smtClean="0"/>
                        <a:t>Jacob</a:t>
                      </a:r>
                      <a:r>
                        <a:rPr lang="en-US" sz="1200" baseline="0" dirty="0" smtClean="0"/>
                        <a:t> Miller (SQ)</a:t>
                      </a:r>
                      <a:endParaRPr lang="en-US" sz="1200" dirty="0" smtClean="0"/>
                    </a:p>
                    <a:p>
                      <a:r>
                        <a:rPr lang="en-US" sz="1200" dirty="0" smtClean="0"/>
                        <a:t>Marcus Saint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dirty="0" smtClean="0"/>
                        <a:t>Jean </a:t>
                      </a:r>
                      <a:r>
                        <a:rPr lang="en-US" sz="1200" baseline="0" dirty="0" smtClean="0"/>
                        <a:t>(CY)</a:t>
                      </a:r>
                      <a:endParaRPr lang="en-US" sz="12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62397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Tom Helms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Training and Qualification,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Integrated</a:t>
                      </a:r>
                      <a:r>
                        <a:rPr lang="en-US" sz="1200" baseline="0" dirty="0" smtClean="0"/>
                        <a:t> Safety Management System</a:t>
                      </a:r>
                      <a:r>
                        <a:rPr lang="en-US" sz="1200" dirty="0" smtClean="0"/>
                        <a:t>,</a:t>
                      </a:r>
                      <a:r>
                        <a:rPr lang="en-US" sz="1200" baseline="0" dirty="0" smtClean="0"/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Environmental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Roger</a:t>
                      </a:r>
                      <a:r>
                        <a:rPr lang="en-US" sz="1200" baseline="0" dirty="0" smtClean="0"/>
                        <a:t> Battles (TQ)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Scotti</a:t>
                      </a:r>
                      <a:r>
                        <a:rPr lang="en-US" sz="1200" baseline="0" dirty="0" smtClean="0"/>
                        <a:t> Fryar (ISMS)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Armanda Watson (Envr.)</a:t>
                      </a:r>
                      <a:endParaRPr lang="en-US" sz="12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66182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Bill Brasel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Fire Protection,</a:t>
                      </a:r>
                    </a:p>
                    <a:p>
                      <a:r>
                        <a:rPr lang="en-US" sz="1200" dirty="0" smtClean="0"/>
                        <a:t>Engineering, </a:t>
                      </a:r>
                    </a:p>
                    <a:p>
                      <a:r>
                        <a:rPr lang="en-US" sz="1200" dirty="0" smtClean="0"/>
                        <a:t>Configuration Management 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James Harris (FP)</a:t>
                      </a:r>
                    </a:p>
                    <a:p>
                      <a:r>
                        <a:rPr lang="en-US" sz="1200" dirty="0" smtClean="0"/>
                        <a:t>Richard Rustad (EN,</a:t>
                      </a:r>
                      <a:r>
                        <a:rPr lang="en-US" sz="1200" baseline="0" dirty="0" smtClean="0"/>
                        <a:t> CM)</a:t>
                      </a:r>
                      <a:endParaRPr lang="en-US" sz="1200" dirty="0" smtClean="0"/>
                    </a:p>
                    <a:p>
                      <a:endParaRPr lang="en-US" sz="12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59981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Mike Pittman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Occupational Safety and Health </a:t>
                      </a:r>
                    </a:p>
                    <a:p>
                      <a:r>
                        <a:rPr lang="en-US" sz="1200" baseline="0" dirty="0" smtClean="0"/>
                        <a:t>Chemical Safety</a:t>
                      </a:r>
                      <a:endParaRPr lang="en-US" sz="1200" baseline="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Gina Price (SH, CS)</a:t>
                      </a:r>
                      <a:endParaRPr lang="en-US" sz="12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89975" y="6630988"/>
            <a:ext cx="454025" cy="227012"/>
          </a:xfrm>
        </p:spPr>
        <p:txBody>
          <a:bodyPr/>
          <a:lstStyle/>
          <a:p>
            <a:pPr>
              <a:defRPr/>
            </a:pPr>
            <a:fld id="{2444089C-2598-4E84-8AB0-ADD5C3B8A980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75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599" y="851849"/>
            <a:ext cx="8534400" cy="4678363"/>
          </a:xfrm>
        </p:spPr>
        <p:txBody>
          <a:bodyPr>
            <a:noAutofit/>
          </a:bodyPr>
          <a:lstStyle/>
          <a:p>
            <a:pPr>
              <a:spcBef>
                <a:spcPts val="1000"/>
              </a:spcBef>
            </a:pPr>
            <a:r>
              <a:rPr lang="en-US" sz="1800" b="0" dirty="0" smtClean="0"/>
              <a:t>Requires construction installation, checks and tests to be complete for System Operational Testing (SOT) activities to begin.</a:t>
            </a:r>
          </a:p>
          <a:p>
            <a:pPr>
              <a:spcBef>
                <a:spcPts val="1000"/>
              </a:spcBef>
            </a:pPr>
            <a:r>
              <a:rPr lang="en-US" sz="1800" b="0" dirty="0" smtClean="0"/>
              <a:t>Requires Commissioning Planning to be completed (Rev. 00 SOT, Integrated System Operability Test (ISOT) and Calibration, Grooming &amp; Alignment (CG&amp;A) procedures)</a:t>
            </a:r>
          </a:p>
          <a:p>
            <a:pPr>
              <a:spcBef>
                <a:spcPts val="1000"/>
              </a:spcBef>
            </a:pPr>
            <a:r>
              <a:rPr lang="en-US" sz="1800" b="0" dirty="0" smtClean="0"/>
              <a:t>Turnover Process governed by PP-CM-8103 “</a:t>
            </a:r>
            <a:r>
              <a:rPr lang="en-US" sz="1800" b="0" i="1" dirty="0" smtClean="0"/>
              <a:t>SWPF System Turnover from Construction to Commissioning and Testing Organization</a:t>
            </a:r>
            <a:r>
              <a:rPr lang="en-US" sz="1800" b="0" dirty="0" smtClean="0"/>
              <a:t>”</a:t>
            </a:r>
          </a:p>
          <a:p>
            <a:pPr>
              <a:spcBef>
                <a:spcPts val="1000"/>
              </a:spcBef>
            </a:pPr>
            <a:r>
              <a:rPr lang="en-US" sz="1800" b="0" dirty="0" smtClean="0"/>
              <a:t>71 Systems identified in PP-CM-8103</a:t>
            </a:r>
          </a:p>
          <a:p>
            <a:pPr>
              <a:spcBef>
                <a:spcPts val="1000"/>
              </a:spcBef>
            </a:pPr>
            <a:r>
              <a:rPr lang="en-US" sz="1800" b="0" dirty="0" smtClean="0"/>
              <a:t>Turnover Acceptance Forms (SWPF-436) documented for all 71 systems</a:t>
            </a:r>
          </a:p>
          <a:p>
            <a:pPr>
              <a:spcBef>
                <a:spcPts val="1000"/>
              </a:spcBef>
            </a:pPr>
            <a:r>
              <a:rPr lang="en-US" sz="1800" b="0" dirty="0" smtClean="0"/>
              <a:t>10 day notification required for all initial and final system turnover walk downs</a:t>
            </a:r>
          </a:p>
          <a:p>
            <a:pPr>
              <a:spcBef>
                <a:spcPts val="1000"/>
              </a:spcBef>
            </a:pPr>
            <a:r>
              <a:rPr lang="en-US" sz="1800" b="0" dirty="0" smtClean="0"/>
              <a:t>No open “A” punchlist items (“A” items = inoperable equipment required for component of system testing; items affecting safe completion of component or system testing)</a:t>
            </a:r>
          </a:p>
          <a:p>
            <a:pPr>
              <a:spcBef>
                <a:spcPts val="1000"/>
              </a:spcBef>
            </a:pPr>
            <a:r>
              <a:rPr lang="en-US" sz="1800" b="0" i="1" dirty="0" smtClean="0"/>
              <a:t>Manageable list </a:t>
            </a:r>
            <a:r>
              <a:rPr lang="en-US" sz="1800" b="0" dirty="0" smtClean="0"/>
              <a:t>of “B” punchlist items (“B” items = minor elements of work which do not prevent the utilization of the facility, in part of in whole; items that do not impact system or component operability or safety)</a:t>
            </a:r>
          </a:p>
          <a:p>
            <a:pPr>
              <a:spcBef>
                <a:spcPts val="1000"/>
              </a:spcBef>
            </a:pPr>
            <a:endParaRPr lang="en-US" sz="1800" b="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68824" y="58018"/>
            <a:ext cx="9452007" cy="563562"/>
          </a:xfrm>
          <a:prstGeom prst="rect">
            <a:avLst/>
          </a:prstGeom>
        </p:spPr>
        <p:txBody>
          <a:bodyPr/>
          <a:lstStyle>
            <a:lvl1pPr eaLnBrk="1" hangingPunct="1">
              <a:defRPr lang="en-US" sz="2600" b="1" baseline="0" dirty="0">
                <a:solidFill>
                  <a:srgbClr val="005596"/>
                </a:solidFill>
                <a:latin typeface="Arial Narrow" pitchFamily="34" charset="0"/>
              </a:defRPr>
            </a:lvl1pPr>
            <a:lvl2pPr algn="ctr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en-US" dirty="0"/>
              <a:t>Declaration of Construction Completion – Contract Requirements</a:t>
            </a:r>
            <a:r>
              <a:rPr lang="en-US" sz="1800" dirty="0"/>
              <a:t> </a:t>
            </a:r>
            <a:r>
              <a:rPr lang="en-US" sz="1400" dirty="0"/>
              <a:t>(</a:t>
            </a:r>
            <a:r>
              <a:rPr lang="en-US" sz="1400" dirty="0" smtClean="0"/>
              <a:t>cont.)</a:t>
            </a:r>
            <a:endParaRPr lang="en-US" sz="1400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89975" y="6630988"/>
            <a:ext cx="454025" cy="227012"/>
          </a:xfrm>
        </p:spPr>
        <p:txBody>
          <a:bodyPr/>
          <a:lstStyle/>
          <a:p>
            <a:pPr>
              <a:defRPr/>
            </a:pPr>
            <a:fld id="{2444089C-2598-4E84-8AB0-ADD5C3B8A980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41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32850"/>
            <a:ext cx="8229600" cy="4648200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000" b="0" dirty="0" smtClean="0"/>
              <a:t>Final acceptance of the Construction Completion Milestone is determined by the Federal Project Director (FPD) and Contracting Officer (CO)</a:t>
            </a:r>
          </a:p>
          <a:p>
            <a:pPr>
              <a:spcBef>
                <a:spcPts val="1200"/>
              </a:spcBef>
            </a:pPr>
            <a:r>
              <a:rPr lang="en-US" sz="2000" b="0" dirty="0" smtClean="0"/>
              <a:t>Contractor will declare in writing that construction has been completed per contract requirements</a:t>
            </a:r>
          </a:p>
          <a:p>
            <a:pPr>
              <a:spcBef>
                <a:spcPts val="1200"/>
              </a:spcBef>
            </a:pPr>
            <a:r>
              <a:rPr lang="en-US" sz="2000" b="0" dirty="0" smtClean="0"/>
              <a:t>DOE has 5 days to determine the reasonableness of the declaration</a:t>
            </a:r>
          </a:p>
          <a:p>
            <a:pPr lvl="1">
              <a:spcBef>
                <a:spcPts val="600"/>
              </a:spcBef>
            </a:pPr>
            <a:r>
              <a:rPr lang="en-US" sz="1800" dirty="0" smtClean="0"/>
              <a:t>Upon DOE acceptance that the declaration is “reasonable”, the cost incurred and completion date become fixed for purposes of fee determination.</a:t>
            </a:r>
          </a:p>
          <a:p>
            <a:pPr>
              <a:spcBef>
                <a:spcPts val="1200"/>
              </a:spcBef>
            </a:pPr>
            <a:r>
              <a:rPr lang="en-US" sz="2000" b="0" dirty="0" smtClean="0"/>
              <a:t>DOE has 30 days from the determination of reasonableness to formally accept or reject the Contractor’s declaration.</a:t>
            </a:r>
          </a:p>
          <a:p>
            <a:pPr lvl="1">
              <a:spcBef>
                <a:spcPts val="600"/>
              </a:spcBef>
            </a:pPr>
            <a:r>
              <a:rPr lang="en-US" sz="1800" dirty="0" smtClean="0"/>
              <a:t>In the event DOE rejects the declaration, all costs to resolve findings are not reimbursable.</a:t>
            </a:r>
          </a:p>
          <a:p>
            <a:pPr>
              <a:spcBef>
                <a:spcPts val="1200"/>
              </a:spcBef>
            </a:pPr>
            <a:endParaRPr lang="en-US" sz="2000" b="0" dirty="0" smtClean="0"/>
          </a:p>
          <a:p>
            <a:pPr>
              <a:spcBef>
                <a:spcPts val="1200"/>
              </a:spcBef>
            </a:pPr>
            <a:endParaRPr lang="en-US" sz="2000" b="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-68824" y="58018"/>
            <a:ext cx="9452007" cy="563562"/>
          </a:xfrm>
          <a:prstGeom prst="rect">
            <a:avLst/>
          </a:prstGeom>
        </p:spPr>
        <p:txBody>
          <a:bodyPr/>
          <a:lstStyle>
            <a:lvl1pPr eaLnBrk="1" hangingPunct="1">
              <a:defRPr lang="en-US" sz="2600" b="1" baseline="0" dirty="0">
                <a:solidFill>
                  <a:srgbClr val="005596"/>
                </a:solidFill>
                <a:latin typeface="Arial Narrow" pitchFamily="34" charset="0"/>
              </a:defRPr>
            </a:lvl1pPr>
            <a:lvl2pPr algn="ctr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en-US" dirty="0"/>
              <a:t>Declaration of Construction Completion – Contract Requirements</a:t>
            </a:r>
            <a:r>
              <a:rPr lang="en-US" sz="1800" dirty="0"/>
              <a:t> </a:t>
            </a:r>
            <a:r>
              <a:rPr lang="en-US" sz="1400" dirty="0"/>
              <a:t>(</a:t>
            </a:r>
            <a:r>
              <a:rPr lang="en-US" sz="1400" dirty="0" smtClean="0"/>
              <a:t>cont.)</a:t>
            </a:r>
            <a:endParaRPr lang="en-US" sz="1400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89975" y="6630988"/>
            <a:ext cx="454025" cy="227012"/>
          </a:xfrm>
        </p:spPr>
        <p:txBody>
          <a:bodyPr/>
          <a:lstStyle/>
          <a:p>
            <a:pPr>
              <a:defRPr/>
            </a:pPr>
            <a:fld id="{2444089C-2598-4E84-8AB0-ADD5C3B8A980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51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10" y="122238"/>
            <a:ext cx="8761491" cy="563562"/>
          </a:xfrm>
        </p:spPr>
        <p:txBody>
          <a:bodyPr/>
          <a:lstStyle/>
          <a:p>
            <a:pPr eaLnBrk="1" hangingPunct="1"/>
            <a:r>
              <a:rPr lang="en-US" sz="2600" b="1" kern="1200" dirty="0" smtClean="0">
                <a:solidFill>
                  <a:srgbClr val="005596"/>
                </a:solidFill>
                <a:latin typeface="Arial Narrow" pitchFamily="34" charset="0"/>
                <a:ea typeface="+mn-ea"/>
                <a:cs typeface="+mn-cs"/>
              </a:rPr>
              <a:t>Declaration </a:t>
            </a:r>
            <a:r>
              <a:rPr lang="en-US" sz="2600" b="1" kern="1200" dirty="0">
                <a:solidFill>
                  <a:srgbClr val="005596"/>
                </a:solidFill>
                <a:latin typeface="Arial Narrow" pitchFamily="34" charset="0"/>
                <a:ea typeface="+mn-ea"/>
                <a:cs typeface="+mn-cs"/>
              </a:rPr>
              <a:t>of Construction </a:t>
            </a:r>
            <a:r>
              <a:rPr lang="en-US" sz="2600" b="1" kern="1200" dirty="0" smtClean="0">
                <a:solidFill>
                  <a:srgbClr val="005596"/>
                </a:solidFill>
                <a:latin typeface="Arial Narrow" pitchFamily="34" charset="0"/>
                <a:ea typeface="+mn-ea"/>
                <a:cs typeface="+mn-cs"/>
              </a:rPr>
              <a:t>Completion – Parsons’ Letter to DOE</a:t>
            </a:r>
            <a:endParaRPr lang="en-US" sz="2600" b="1" kern="1200" dirty="0">
              <a:solidFill>
                <a:srgbClr val="005596"/>
              </a:solidFill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" y="640535"/>
            <a:ext cx="6769100" cy="4648200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1800" b="0" dirty="0" smtClean="0"/>
              <a:t>Parsons’ </a:t>
            </a:r>
            <a:r>
              <a:rPr lang="en-US" sz="1800" b="0" dirty="0"/>
              <a:t>Letter to DOE for Declaration of Construction Completion will contain:</a:t>
            </a:r>
          </a:p>
          <a:p>
            <a:pPr>
              <a:spcBef>
                <a:spcPts val="600"/>
              </a:spcBef>
            </a:pPr>
            <a:r>
              <a:rPr lang="en-US" sz="1700" b="0" dirty="0"/>
              <a:t>Completed </a:t>
            </a:r>
            <a:r>
              <a:rPr lang="en-US" sz="1700" b="0" dirty="0" smtClean="0"/>
              <a:t>SWPF-436 </a:t>
            </a:r>
            <a:r>
              <a:rPr lang="en-US" sz="1700" b="0" i="1" dirty="0"/>
              <a:t>Turnover Acceptance </a:t>
            </a:r>
            <a:r>
              <a:rPr lang="en-US" sz="1700" b="0" dirty="0"/>
              <a:t>forms </a:t>
            </a:r>
          </a:p>
          <a:p>
            <a:pPr>
              <a:spcBef>
                <a:spcPts val="1200"/>
              </a:spcBef>
            </a:pPr>
            <a:r>
              <a:rPr lang="en-US" sz="1700" b="0" dirty="0"/>
              <a:t>List of System Turnover Package Submittals</a:t>
            </a:r>
          </a:p>
          <a:p>
            <a:pPr>
              <a:spcBef>
                <a:spcPts val="1200"/>
              </a:spcBef>
            </a:pPr>
            <a:r>
              <a:rPr lang="en-US" sz="1700" b="0" dirty="0"/>
              <a:t>Summary Table of Open ‘B’ Items by </a:t>
            </a:r>
            <a:r>
              <a:rPr lang="en-US" sz="1700" b="0" dirty="0" smtClean="0"/>
              <a:t>System, including evidence of a manageable list</a:t>
            </a:r>
            <a:endParaRPr lang="en-US" sz="1700" b="0" dirty="0"/>
          </a:p>
          <a:p>
            <a:pPr>
              <a:spcBef>
                <a:spcPts val="1200"/>
              </a:spcBef>
            </a:pPr>
            <a:r>
              <a:rPr lang="en-US" sz="1700" b="0" dirty="0"/>
              <a:t>Confirmation that open non-conformance reports and Construction </a:t>
            </a:r>
            <a:r>
              <a:rPr lang="en-US" sz="1700" b="0" dirty="0" smtClean="0"/>
              <a:t>                          Requests </a:t>
            </a:r>
            <a:r>
              <a:rPr lang="en-US" sz="1700" b="0" dirty="0"/>
              <a:t>for Information have been evaluated and dispositioned  </a:t>
            </a:r>
            <a:r>
              <a:rPr lang="en-US" sz="1700" b="0" dirty="0" smtClean="0"/>
              <a:t>                        to </a:t>
            </a:r>
            <a:r>
              <a:rPr lang="en-US" sz="1700" b="0" dirty="0"/>
              <a:t>the </a:t>
            </a:r>
            <a:r>
              <a:rPr lang="en-US" sz="1700" b="0" dirty="0" smtClean="0"/>
              <a:t>appropriate ”A” or “B” </a:t>
            </a:r>
            <a:r>
              <a:rPr lang="en-US" sz="1700" b="0" dirty="0" err="1" smtClean="0"/>
              <a:t>punchlist</a:t>
            </a:r>
            <a:r>
              <a:rPr lang="en-US" sz="1700" b="0" dirty="0" smtClean="0"/>
              <a:t>  </a:t>
            </a:r>
            <a:endParaRPr lang="en-US" sz="1700" b="0" dirty="0"/>
          </a:p>
          <a:p>
            <a:pPr>
              <a:spcBef>
                <a:spcPts val="1200"/>
              </a:spcBef>
            </a:pPr>
            <a:r>
              <a:rPr lang="en-US" sz="1700" b="0" dirty="0"/>
              <a:t>Confirmation Engineering Open Items have been either closed </a:t>
            </a:r>
            <a:r>
              <a:rPr lang="en-US" sz="1700" b="0" dirty="0" smtClean="0"/>
              <a:t>                                                            or </a:t>
            </a:r>
            <a:r>
              <a:rPr lang="en-US" sz="1700" b="0" dirty="0"/>
              <a:t>captured on the appropriate punchlist</a:t>
            </a:r>
          </a:p>
          <a:p>
            <a:pPr>
              <a:spcBef>
                <a:spcPts val="1200"/>
              </a:spcBef>
            </a:pPr>
            <a:r>
              <a:rPr lang="en-US" sz="1700" b="0" dirty="0"/>
              <a:t>Confirmation </a:t>
            </a:r>
            <a:r>
              <a:rPr lang="en-US" sz="1700" b="0" dirty="0" smtClean="0"/>
              <a:t>CG&amp;A  </a:t>
            </a:r>
            <a:r>
              <a:rPr lang="en-US" sz="1700" b="0" dirty="0"/>
              <a:t>procedures have been </a:t>
            </a:r>
            <a:r>
              <a:rPr lang="en-US" sz="1700" b="0" dirty="0" smtClean="0"/>
              <a:t>prepared</a:t>
            </a:r>
            <a:r>
              <a:rPr lang="en-US" sz="1700" b="0" dirty="0"/>
              <a:t>, and </a:t>
            </a:r>
            <a:r>
              <a:rPr lang="en-US" sz="1700" b="0" dirty="0" smtClean="0"/>
              <a:t>SOT and </a:t>
            </a:r>
            <a:br>
              <a:rPr lang="en-US" sz="1700" b="0" dirty="0" smtClean="0"/>
            </a:br>
            <a:r>
              <a:rPr lang="en-US" sz="1700" b="0" dirty="0" smtClean="0"/>
              <a:t>ISOT </a:t>
            </a:r>
            <a:r>
              <a:rPr lang="en-US" sz="1700" b="0" dirty="0"/>
              <a:t>procedures </a:t>
            </a:r>
            <a:r>
              <a:rPr lang="en-US" sz="1700" b="0" dirty="0" smtClean="0"/>
              <a:t>have been </a:t>
            </a:r>
            <a:r>
              <a:rPr lang="en-US" sz="1700" b="0" dirty="0"/>
              <a:t>completed to Revision 0 </a:t>
            </a:r>
            <a:r>
              <a:rPr lang="en-US" sz="1700" b="0" dirty="0" smtClean="0"/>
              <a:t>fulfilling </a:t>
            </a:r>
            <a:br>
              <a:rPr lang="en-US" sz="1700" b="0" dirty="0" smtClean="0"/>
            </a:br>
            <a:r>
              <a:rPr lang="en-US" sz="1700" b="0" dirty="0" smtClean="0"/>
              <a:t>CLIN </a:t>
            </a:r>
            <a:r>
              <a:rPr lang="en-US" sz="1700" b="0" dirty="0"/>
              <a:t>0005AC </a:t>
            </a:r>
            <a:r>
              <a:rPr lang="en-US" sz="1700" b="0" dirty="0" smtClean="0"/>
              <a:t>scope </a:t>
            </a:r>
            <a:r>
              <a:rPr lang="en-US" sz="1700" b="0" dirty="0"/>
              <a:t>of work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Listing of </a:t>
            </a:r>
            <a:r>
              <a:rPr lang="en-US" sz="1600" dirty="0" smtClean="0"/>
              <a:t>CG&amp;A procedures</a:t>
            </a:r>
            <a:endParaRPr lang="en-US" sz="1600" dirty="0"/>
          </a:p>
          <a:p>
            <a:pPr lvl="1">
              <a:spcBef>
                <a:spcPts val="0"/>
              </a:spcBef>
            </a:pPr>
            <a:r>
              <a:rPr lang="en-US" sz="1600" dirty="0"/>
              <a:t>Listing of Revision 0 </a:t>
            </a:r>
            <a:r>
              <a:rPr lang="en-US" sz="1600" dirty="0" smtClean="0"/>
              <a:t>SOT and ISOT </a:t>
            </a:r>
            <a:r>
              <a:rPr lang="en-US" sz="1600" dirty="0"/>
              <a:t>procedures</a:t>
            </a:r>
          </a:p>
          <a:p>
            <a:pPr>
              <a:spcBef>
                <a:spcPts val="1200"/>
              </a:spcBef>
            </a:pPr>
            <a:r>
              <a:rPr lang="en-US" sz="1700" b="0" dirty="0" smtClean="0"/>
              <a:t>Parsons’ final cost and </a:t>
            </a:r>
            <a:r>
              <a:rPr lang="en-US" sz="1700" b="0" dirty="0"/>
              <a:t>schedule </a:t>
            </a:r>
            <a:r>
              <a:rPr lang="en-US" sz="1700" b="0" dirty="0" smtClean="0"/>
              <a:t>values for incentive fee  calculations</a:t>
            </a:r>
            <a:endParaRPr lang="en-US" sz="1700" b="0" dirty="0"/>
          </a:p>
          <a:p>
            <a:pPr>
              <a:spcBef>
                <a:spcPts val="600"/>
              </a:spcBef>
            </a:pPr>
            <a:endParaRPr lang="en-US" sz="1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894163-4D4E-43E5-93D7-C891A93D7C42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32500" y="1562644"/>
            <a:ext cx="2997200" cy="204671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  <a:t>This declaration excludes: </a:t>
            </a:r>
          </a:p>
          <a:p>
            <a:pPr marL="114300" lvl="1" indent="-1143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Final </a:t>
            </a:r>
            <a:r>
              <a:rPr lang="en-US" sz="1600" dirty="0">
                <a:solidFill>
                  <a:schemeClr val="bg1"/>
                </a:solidFill>
                <a:latin typeface="Arial Narrow" panose="020B0606020202030204" pitchFamily="34" charset="0"/>
              </a:rPr>
              <a:t>Waste Transfer Line </a:t>
            </a:r>
            <a:r>
              <a:rPr lang="en-US" sz="16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tie-in</a:t>
            </a:r>
          </a:p>
          <a:p>
            <a:pPr marL="114300" lvl="1" indent="-1143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Administration Building</a:t>
            </a:r>
          </a:p>
          <a:p>
            <a:pPr marL="114300" lvl="1" indent="-1143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Items </a:t>
            </a:r>
            <a:r>
              <a:rPr lang="en-US" sz="1600" dirty="0">
                <a:solidFill>
                  <a:schemeClr val="bg1"/>
                </a:solidFill>
                <a:latin typeface="Arial Narrow" panose="020B0606020202030204" pitchFamily="34" charset="0"/>
              </a:rPr>
              <a:t>turned back to construction during the start-up testing </a:t>
            </a:r>
            <a:r>
              <a:rPr lang="en-US" sz="16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phase</a:t>
            </a:r>
            <a:endParaRPr lang="en-U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63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44089C-2598-4E84-8AB0-ADD5C3B8A980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405956" y="2468291"/>
            <a:ext cx="8747978" cy="1488246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 smtClean="0">
                <a:latin typeface="Arial Narrow" panose="020B0606020202030204" pitchFamily="34" charset="0"/>
              </a:rPr>
              <a:t>Parsons’ System Turnover Process</a:t>
            </a:r>
          </a:p>
          <a:p>
            <a:pPr marL="0" indent="0" algn="ctr">
              <a:buNone/>
            </a:pPr>
            <a:r>
              <a:rPr lang="en-US" b="1" dirty="0" smtClean="0">
                <a:latin typeface="Arial Narrow" panose="020B0606020202030204" pitchFamily="34" charset="0"/>
              </a:rPr>
              <a:t>AT SWPF</a:t>
            </a:r>
            <a:endParaRPr lang="en-US" b="1" dirty="0">
              <a:latin typeface="Arial Narrow" panose="020B06060202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1" r="10743" b="15209"/>
          <a:stretch/>
        </p:blipFill>
        <p:spPr>
          <a:xfrm flipH="1">
            <a:off x="254833" y="1185471"/>
            <a:ext cx="2188564" cy="340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17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26" y="274638"/>
            <a:ext cx="8707272" cy="487362"/>
          </a:xfrm>
        </p:spPr>
        <p:txBody>
          <a:bodyPr/>
          <a:lstStyle/>
          <a:p>
            <a:r>
              <a:rPr lang="en-US" dirty="0" smtClean="0"/>
              <a:t>Parsons Turnover Process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44089C-2598-4E84-8AB0-ADD5C3B8A980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431" y="993944"/>
            <a:ext cx="3987206" cy="48990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en-US" sz="1600" dirty="0">
                <a:latin typeface="Arial Narrow" panose="020B0606020202030204" pitchFamily="34" charset="0"/>
              </a:rPr>
              <a:t>Contract recognizes PP-CM-8103, “System Turnover from Construction to Commissioning” as establishing the requirements for system </a:t>
            </a:r>
            <a:r>
              <a:rPr lang="en-US" altLang="en-US" sz="1600" dirty="0" smtClean="0">
                <a:latin typeface="Arial Narrow" panose="020B0606020202030204" pitchFamily="34" charset="0"/>
              </a:rPr>
              <a:t>turnover.</a:t>
            </a:r>
            <a:endParaRPr lang="en-US" altLang="en-US" sz="16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600" dirty="0" smtClean="0">
              <a:latin typeface="Arial Narrow" pitchFamily="34" charset="0"/>
              <a:ea typeface="+mj-ea"/>
              <a:cs typeface="+mj-cs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latin typeface="Arial Narrow" pitchFamily="34" charset="0"/>
                <a:ea typeface="+mj-ea"/>
                <a:cs typeface="+mj-cs"/>
              </a:rPr>
              <a:t>Parsons </a:t>
            </a:r>
            <a:r>
              <a:rPr lang="en-US" sz="1600" dirty="0">
                <a:latin typeface="Arial Narrow" pitchFamily="34" charset="0"/>
                <a:ea typeface="+mj-ea"/>
                <a:cs typeface="+mj-cs"/>
              </a:rPr>
              <a:t>System </a:t>
            </a:r>
            <a:r>
              <a:rPr lang="en-US" sz="1600" dirty="0" smtClean="0">
                <a:latin typeface="Arial Narrow" pitchFamily="34" charset="0"/>
                <a:ea typeface="+mj-ea"/>
                <a:cs typeface="+mj-cs"/>
              </a:rPr>
              <a:t>Turnover Process addresses:</a:t>
            </a:r>
          </a:p>
          <a:p>
            <a:pPr marL="227013" lvl="1" indent="-179388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latin typeface="Arial Narrow" panose="020B0606020202030204" pitchFamily="34" charset="0"/>
              </a:rPr>
              <a:t>Roles </a:t>
            </a:r>
            <a:r>
              <a:rPr lang="en-US" altLang="en-US" sz="1600" dirty="0">
                <a:latin typeface="Arial Narrow" panose="020B0606020202030204" pitchFamily="34" charset="0"/>
              </a:rPr>
              <a:t>and Responsibilities </a:t>
            </a:r>
            <a:endParaRPr lang="en-US" altLang="en-US" sz="1600" dirty="0" smtClean="0">
              <a:latin typeface="Arial Narrow" panose="020B0606020202030204" pitchFamily="34" charset="0"/>
            </a:endParaRPr>
          </a:p>
          <a:p>
            <a:pPr marL="227013" lvl="1" indent="-179388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Arial Narrow" panose="020B0606020202030204" pitchFamily="34" charset="0"/>
              </a:rPr>
              <a:t>The Turnover </a:t>
            </a:r>
            <a:r>
              <a:rPr lang="en-US" sz="1600" dirty="0">
                <a:latin typeface="Arial Narrow" panose="020B0606020202030204" pitchFamily="34" charset="0"/>
              </a:rPr>
              <a:t>Package</a:t>
            </a:r>
          </a:p>
          <a:p>
            <a:pPr marL="227013" lvl="1" indent="-179388">
              <a:buFont typeface="Arial" panose="020B0604020202020204" pitchFamily="34" charset="0"/>
              <a:buChar char="•"/>
            </a:pPr>
            <a:r>
              <a:rPr lang="en-US" sz="1600" dirty="0">
                <a:latin typeface="Arial Narrow" panose="020B0606020202030204" pitchFamily="34" charset="0"/>
              </a:rPr>
              <a:t>The Turnover </a:t>
            </a:r>
            <a:r>
              <a:rPr lang="en-US" sz="1600" dirty="0" smtClean="0">
                <a:latin typeface="Arial Narrow" panose="020B0606020202030204" pitchFamily="34" charset="0"/>
              </a:rPr>
              <a:t>Process</a:t>
            </a:r>
            <a:endParaRPr lang="en-US" sz="1600" dirty="0">
              <a:latin typeface="Arial Narrow" panose="020B0606020202030204" pitchFamily="34" charset="0"/>
            </a:endParaRPr>
          </a:p>
          <a:p>
            <a:pPr marL="227013" lvl="1" indent="-179388">
              <a:buFont typeface="Arial" panose="020B0604020202020204" pitchFamily="34" charset="0"/>
              <a:buChar char="•"/>
            </a:pPr>
            <a:r>
              <a:rPr lang="en-US" sz="1600" dirty="0">
                <a:latin typeface="Arial Narrow" panose="020B0606020202030204" pitchFamily="34" charset="0"/>
              </a:rPr>
              <a:t>The </a:t>
            </a:r>
            <a:r>
              <a:rPr lang="en-US" sz="1600" dirty="0" smtClean="0">
                <a:latin typeface="Arial Narrow" panose="020B0606020202030204" pitchFamily="34" charset="0"/>
              </a:rPr>
              <a:t>Transfer </a:t>
            </a:r>
            <a:r>
              <a:rPr lang="en-US" sz="1600" dirty="0">
                <a:latin typeface="Arial Narrow" panose="020B0606020202030204" pitchFamily="34" charset="0"/>
              </a:rPr>
              <a:t>of </a:t>
            </a:r>
            <a:r>
              <a:rPr lang="en-US" sz="1600" dirty="0" smtClean="0">
                <a:latin typeface="Arial Narrow" panose="020B0606020202030204" pitchFamily="34" charset="0"/>
              </a:rPr>
              <a:t>Jurisdictional Control from Construction to Commissioning and Testing</a:t>
            </a:r>
            <a:endParaRPr lang="en-US" sz="1600" dirty="0">
              <a:latin typeface="Arial Narrow" panose="020B0606020202030204" pitchFamily="34" charset="0"/>
            </a:endParaRPr>
          </a:p>
          <a:p>
            <a:pPr marL="227013" lvl="1" indent="-179388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latin typeface="Arial Narrow" panose="020B0606020202030204" pitchFamily="34" charset="0"/>
              </a:rPr>
              <a:t>Guidance </a:t>
            </a:r>
            <a:r>
              <a:rPr lang="en-US" altLang="en-US" sz="1600" dirty="0">
                <a:latin typeface="Arial Narrow" panose="020B0606020202030204" pitchFamily="34" charset="0"/>
              </a:rPr>
              <a:t>for a turn-back process used for construction work such as testing reveals a need for design change or latent defect</a:t>
            </a:r>
            <a:r>
              <a:rPr lang="en-US" altLang="en-US" sz="1600" dirty="0">
                <a:solidFill>
                  <a:srgbClr val="FF0000"/>
                </a:solidFill>
                <a:latin typeface="Arial Narrow" panose="020B0606020202030204" pitchFamily="34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8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800" b="1" dirty="0" smtClean="0">
              <a:latin typeface="Arial Narrow" pitchFamily="34" charset="0"/>
              <a:ea typeface="+mj-ea"/>
              <a:cs typeface="+mj-cs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800" b="1" dirty="0">
              <a:latin typeface="Arial Narrow" pitchFamily="34" charset="0"/>
              <a:ea typeface="+mj-ea"/>
              <a:cs typeface="+mj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720" y="1211775"/>
            <a:ext cx="4737100" cy="420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303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12331</TotalTime>
  <Words>3271</Words>
  <Application>Microsoft Office PowerPoint</Application>
  <PresentationFormat>On-screen Show (4:3)</PresentationFormat>
  <Paragraphs>565</Paragraphs>
  <Slides>44</Slides>
  <Notes>14</Notes>
  <HiddenSlides>9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Default Design</vt:lpstr>
      <vt:lpstr>PowerPoint Presentation</vt:lpstr>
      <vt:lpstr>Purpose and Objective</vt:lpstr>
      <vt:lpstr>Declaration of Construction Completion – Contract Requirements</vt:lpstr>
      <vt:lpstr>PowerPoint Presentation</vt:lpstr>
      <vt:lpstr>PowerPoint Presentation</vt:lpstr>
      <vt:lpstr>PowerPoint Presentation</vt:lpstr>
      <vt:lpstr>Declaration of Construction Completion – Parsons’ Letter to DOE</vt:lpstr>
      <vt:lpstr>PowerPoint Presentation</vt:lpstr>
      <vt:lpstr>Parsons Turnover Process</vt:lpstr>
      <vt:lpstr>Parsons Turnover Process</vt:lpstr>
      <vt:lpstr>Parsons Turnover Process – Prepare Turnover Package</vt:lpstr>
      <vt:lpstr>Parsons Turnover Process – Initial Walkdown</vt:lpstr>
      <vt:lpstr>Parsons Turnover Process – Punchlist Item Categorization</vt:lpstr>
      <vt:lpstr>Parsons Turnover Process – Final Walkdown</vt:lpstr>
      <vt:lpstr>Parsons Turnover Process – Transfer of Jurisdictional Control</vt:lpstr>
      <vt:lpstr>Parsons Turnover Process – Work Off “B” Punchlist Items</vt:lpstr>
      <vt:lpstr>PowerPoint Presentation</vt:lpstr>
      <vt:lpstr>DOE Turnover Oversight - Objectives</vt:lpstr>
      <vt:lpstr>DOE Turnover Oversight - Relation to CVP</vt:lpstr>
      <vt:lpstr>DOE Turnover Oversight </vt:lpstr>
      <vt:lpstr>DOE Turnover Oversight – Personnel</vt:lpstr>
      <vt:lpstr>DOE Turnover Oversight – Personnel (cont.)</vt:lpstr>
      <vt:lpstr>PowerPoint Presentation</vt:lpstr>
      <vt:lpstr>DOE Turnover Oversight – Turnover Package Review (cont.) </vt:lpstr>
      <vt:lpstr>DOE Turnover Oversight – Walkdowns/Punchlist</vt:lpstr>
      <vt:lpstr>DOE Turnover Oversight – Documentation</vt:lpstr>
      <vt:lpstr>DOE Turnover Oversight – Documentation (cont.)</vt:lpstr>
      <vt:lpstr>DOE Turnover Oversight – Documentation (cont.)</vt:lpstr>
      <vt:lpstr>DOE Turnover Oversight – Assessment</vt:lpstr>
      <vt:lpstr>DOE Turnover Oversight  - Line Management Review Board (LMRB)</vt:lpstr>
      <vt:lpstr>DOE Turnover Oversight – Other Activities</vt:lpstr>
      <vt:lpstr>PowerPoint Presentation</vt:lpstr>
      <vt:lpstr>Readiness to Test – Initial Testing</vt:lpstr>
      <vt:lpstr>Readiness to Test – Parsons’ Personnel Staffing to Support Testing</vt:lpstr>
      <vt:lpstr>Readiness to Test – Parsons’ Management Self-Assessment-1</vt:lpstr>
      <vt:lpstr>Pathway to Readiness Success</vt:lpstr>
      <vt:lpstr>Pathway to Readiness Success (cont.)</vt:lpstr>
      <vt:lpstr>Acronym List</vt:lpstr>
      <vt:lpstr>PowerPoint Presentation</vt:lpstr>
      <vt:lpstr>List of 71 Systems - Crosswalk – Turnover System to SOT to CSE 1/26/2016 – Green shading, Walkdown Complete </vt:lpstr>
      <vt:lpstr>List of 71 Systems (cont.)</vt:lpstr>
      <vt:lpstr>List of 71 Systems (cont.)</vt:lpstr>
      <vt:lpstr>SWPF Current Status of System Turnover </vt:lpstr>
      <vt:lpstr>Readiness to Test - MSA-1 Team</vt:lpstr>
    </vt:vector>
  </TitlesOfParts>
  <Company>Savannah River Site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kp</dc:creator>
  <cp:lastModifiedBy>RAPP, KIMBERLY D</cp:lastModifiedBy>
  <cp:revision>459</cp:revision>
  <cp:lastPrinted>2016-02-25T14:21:36Z</cp:lastPrinted>
  <dcterms:created xsi:type="dcterms:W3CDTF">2011-03-23T17:13:34Z</dcterms:created>
  <dcterms:modified xsi:type="dcterms:W3CDTF">2016-02-26T18:53:18Z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3" name="_NewReviewCycle">
    <vt:lpwstr/>
  </property>
</Properties>
</file>